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60" r:id="rId2"/>
    <p:sldId id="271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754" autoAdjust="0"/>
    <p:restoredTop sz="94660"/>
  </p:normalViewPr>
  <p:slideViewPr>
    <p:cSldViewPr>
      <p:cViewPr>
        <p:scale>
          <a:sx n="95" d="100"/>
          <a:sy n="95" d="100"/>
        </p:scale>
        <p:origin x="-2604" y="-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EE42C7-27D0-456A-A430-8C46E777D210}" type="datetimeFigureOut">
              <a:rPr lang="en-GB" smtClean="0"/>
              <a:t>11/03/2018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970620-AEEC-44E1-9F66-17699EB2C2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4189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DA751-3B0C-461F-8276-CDFDA8C5CB50}" type="datetimeFigureOut">
              <a:rPr lang="en-US" smtClean="0"/>
              <a:t>11-Mar-18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10301-075E-4D93-9EE6-11369708E3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DA751-3B0C-461F-8276-CDFDA8C5CB50}" type="datetimeFigureOut">
              <a:rPr lang="en-US" smtClean="0"/>
              <a:t>11-Mar-18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10301-075E-4D93-9EE6-11369708E3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DA751-3B0C-461F-8276-CDFDA8C5CB50}" type="datetimeFigureOut">
              <a:rPr lang="en-US" smtClean="0"/>
              <a:t>11-Mar-18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10301-075E-4D93-9EE6-11369708E3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DA751-3B0C-461F-8276-CDFDA8C5CB50}" type="datetimeFigureOut">
              <a:rPr lang="en-US" smtClean="0"/>
              <a:t>11-Mar-18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10301-075E-4D93-9EE6-11369708E3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DA751-3B0C-461F-8276-CDFDA8C5CB50}" type="datetimeFigureOut">
              <a:rPr lang="en-US" smtClean="0"/>
              <a:t>11-Mar-18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10301-075E-4D93-9EE6-11369708E3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DA751-3B0C-461F-8276-CDFDA8C5CB50}" type="datetimeFigureOut">
              <a:rPr lang="en-US" smtClean="0"/>
              <a:t>11-Mar-18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10301-075E-4D93-9EE6-11369708E3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DA751-3B0C-461F-8276-CDFDA8C5CB50}" type="datetimeFigureOut">
              <a:rPr lang="en-US" smtClean="0"/>
              <a:t>11-Mar-18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10301-075E-4D93-9EE6-11369708E3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DA751-3B0C-461F-8276-CDFDA8C5CB50}" type="datetimeFigureOut">
              <a:rPr lang="en-US" smtClean="0"/>
              <a:t>11-Mar-18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10301-075E-4D93-9EE6-11369708E3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DA751-3B0C-461F-8276-CDFDA8C5CB50}" type="datetimeFigureOut">
              <a:rPr lang="en-US" smtClean="0"/>
              <a:t>11-Mar-18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10301-075E-4D93-9EE6-11369708E3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DA751-3B0C-461F-8276-CDFDA8C5CB50}" type="datetimeFigureOut">
              <a:rPr lang="en-US" smtClean="0"/>
              <a:t>11-Mar-18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10301-075E-4D93-9EE6-11369708E3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DA751-3B0C-461F-8276-CDFDA8C5CB50}" type="datetimeFigureOut">
              <a:rPr lang="en-US" smtClean="0"/>
              <a:t>11-Mar-18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10301-075E-4D93-9EE6-11369708E3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DA751-3B0C-461F-8276-CDFDA8C5CB50}" type="datetimeFigureOut">
              <a:rPr lang="en-US" smtClean="0"/>
              <a:t>11-Mar-18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10301-075E-4D93-9EE6-11369708E367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Matchings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5040560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GB" sz="1800" dirty="0" smtClean="0"/>
              <a:t>If they ask you to show the matching on a diagram (say there are four </a:t>
            </a:r>
            <a:r>
              <a:rPr lang="en-GB" sz="1800" dirty="0" err="1" smtClean="0"/>
              <a:t>matchings</a:t>
            </a:r>
            <a:r>
              <a:rPr lang="en-GB" sz="1800" dirty="0" smtClean="0"/>
              <a:t>) don’t just highlight them with a thicker line on the bipartite graph.  The examiner won’t search for them on your diagram.  Redraw a sketch with </a:t>
            </a:r>
            <a:r>
              <a:rPr lang="en-GB" sz="1800" u="sng" dirty="0" smtClean="0"/>
              <a:t>only</a:t>
            </a:r>
            <a:r>
              <a:rPr lang="en-GB" sz="1800" dirty="0" smtClean="0"/>
              <a:t> four </a:t>
            </a:r>
            <a:r>
              <a:rPr lang="en-GB" sz="1800" dirty="0" err="1" smtClean="0"/>
              <a:t>matchings</a:t>
            </a:r>
            <a:r>
              <a:rPr lang="en-GB" sz="1800" dirty="0" smtClean="0"/>
              <a:t> on it.  Any extra lines is 0 marks.</a:t>
            </a:r>
          </a:p>
          <a:p>
            <a:pPr>
              <a:buFont typeface="+mj-lt"/>
              <a:buAutoNum type="arabicPeriod"/>
            </a:pPr>
            <a:endParaRPr lang="en-GB" sz="1800" dirty="0"/>
          </a:p>
          <a:p>
            <a:pPr>
              <a:buFont typeface="+mj-lt"/>
              <a:buAutoNum type="arabicPeriod"/>
            </a:pPr>
            <a:r>
              <a:rPr lang="en-GB" sz="1800" dirty="0" smtClean="0"/>
              <a:t>If the Question is ‘explain why a complete matching is not possible’, then the Answer is is ‘</a:t>
            </a:r>
            <a:r>
              <a:rPr lang="en-GB" sz="1800" dirty="0" smtClean="0">
                <a:solidFill>
                  <a:srgbClr val="FFC000"/>
                </a:solidFill>
              </a:rPr>
              <a:t>N and P </a:t>
            </a:r>
            <a:r>
              <a:rPr lang="en-GB" sz="1800" dirty="0" smtClean="0"/>
              <a:t>can </a:t>
            </a:r>
            <a:r>
              <a:rPr lang="en-GB" sz="1800" dirty="0" smtClean="0">
                <a:solidFill>
                  <a:srgbClr val="FFC000"/>
                </a:solidFill>
              </a:rPr>
              <a:t>only </a:t>
            </a:r>
            <a:r>
              <a:rPr lang="en-GB" sz="1800" dirty="0" smtClean="0"/>
              <a:t>be allocated to V’ </a:t>
            </a:r>
          </a:p>
          <a:p>
            <a:pPr marL="341313" indent="0">
              <a:buNone/>
            </a:pPr>
            <a:r>
              <a:rPr lang="en-GB" sz="1800" dirty="0" smtClean="0"/>
              <a:t>(‘V can only be allocated to N and P’) or (‘only N and P can be allocated to V’) is 0 marks.  The positioning of the word ‘only’ is important.</a:t>
            </a:r>
          </a:p>
          <a:p>
            <a:pPr>
              <a:buFont typeface="+mj-lt"/>
              <a:buAutoNum type="arabicPeriod"/>
            </a:pPr>
            <a:endParaRPr lang="en-GB" sz="1800" dirty="0" smtClean="0"/>
          </a:p>
          <a:p>
            <a:pPr>
              <a:buAutoNum type="arabicPeriod" startAt="4"/>
            </a:pPr>
            <a:endParaRPr lang="fr-FR" sz="1800" dirty="0" smtClean="0"/>
          </a:p>
        </p:txBody>
      </p:sp>
      <p:pic>
        <p:nvPicPr>
          <p:cNvPr id="5" name="Matching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876256" y="4766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2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5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Matchings 2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980927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en-GB" sz="1800" dirty="0"/>
              <a:t>You must have an indication you have changed the status.  The safest way is to change the symbols.  We accept ‘</a:t>
            </a:r>
            <a:r>
              <a:rPr lang="en-GB" sz="1800" dirty="0" err="1"/>
              <a:t>cs</a:t>
            </a:r>
            <a:r>
              <a:rPr lang="en-GB" sz="1800" dirty="0"/>
              <a:t>’ (but it is easy to miss it) or write ‘change of status’ .  Best to rewrite symbols.</a:t>
            </a:r>
          </a:p>
          <a:p>
            <a:pPr marL="0" indent="0">
              <a:buNone/>
            </a:pPr>
            <a:r>
              <a:rPr lang="fr-FR" sz="1800" dirty="0"/>
              <a:t>        P – V = F – T = A – C = J – D</a:t>
            </a:r>
          </a:p>
          <a:p>
            <a:pPr marL="0" indent="0">
              <a:buNone/>
            </a:pPr>
            <a:r>
              <a:rPr lang="fr-FR" sz="1800" dirty="0"/>
              <a:t>        P = V – F = T – A = C – J = D</a:t>
            </a:r>
          </a:p>
          <a:p>
            <a:pPr marL="0" indent="0">
              <a:buNone/>
            </a:pPr>
            <a:endParaRPr lang="fr-FR" sz="1800" dirty="0"/>
          </a:p>
          <a:p>
            <a:pPr marL="280988" indent="-280988">
              <a:buNone/>
            </a:pPr>
            <a:r>
              <a:rPr lang="fr-FR" sz="1800" dirty="0" smtClean="0"/>
              <a:t>2. You </a:t>
            </a:r>
            <a:r>
              <a:rPr lang="fr-FR" sz="1800" dirty="0"/>
              <a:t>must </a:t>
            </a:r>
            <a:r>
              <a:rPr lang="fr-FR" sz="1800" dirty="0" err="1"/>
              <a:t>write</a:t>
            </a:r>
            <a:r>
              <a:rPr lang="fr-FR" sz="1800" dirty="0"/>
              <a:t> the final </a:t>
            </a:r>
            <a:r>
              <a:rPr lang="fr-FR" sz="1800" dirty="0" err="1"/>
              <a:t>matching</a:t>
            </a:r>
            <a:r>
              <a:rPr lang="fr-FR" sz="1800" dirty="0"/>
              <a:t> out at the end (or </a:t>
            </a:r>
            <a:r>
              <a:rPr lang="fr-FR" sz="1800" dirty="0" err="1"/>
              <a:t>clearly</a:t>
            </a:r>
            <a:r>
              <a:rPr lang="fr-FR" sz="1800" dirty="0"/>
              <a:t> </a:t>
            </a:r>
            <a:r>
              <a:rPr lang="fr-FR" sz="1800" dirty="0" err="1"/>
              <a:t>draw</a:t>
            </a:r>
            <a:r>
              <a:rPr lang="fr-FR" sz="1800" dirty="0"/>
              <a:t> </a:t>
            </a:r>
            <a:r>
              <a:rPr lang="fr-FR" sz="1800" dirty="0" err="1"/>
              <a:t>it</a:t>
            </a:r>
            <a:r>
              <a:rPr lang="fr-FR" sz="1800" dirty="0"/>
              <a:t> on a </a:t>
            </a:r>
            <a:r>
              <a:rPr lang="fr-FR" sz="1800" dirty="0" err="1"/>
              <a:t>diagram</a:t>
            </a:r>
            <a:r>
              <a:rPr lang="fr-FR" sz="1800" dirty="0"/>
              <a:t> at the end).  </a:t>
            </a:r>
            <a:r>
              <a:rPr lang="fr-FR" sz="1800" dirty="0" err="1"/>
              <a:t>We</a:t>
            </a:r>
            <a:r>
              <a:rPr lang="fr-FR" sz="1800" dirty="0"/>
              <a:t> </a:t>
            </a:r>
            <a:r>
              <a:rPr lang="fr-FR" sz="1800" dirty="0" err="1"/>
              <a:t>won’t</a:t>
            </a:r>
            <a:r>
              <a:rPr lang="fr-FR" sz="1800" dirty="0"/>
              <a:t> </a:t>
            </a:r>
            <a:r>
              <a:rPr lang="fr-FR" sz="1800" dirty="0" err="1"/>
              <a:t>search</a:t>
            </a:r>
            <a:r>
              <a:rPr lang="fr-FR" sz="1800" dirty="0"/>
              <a:t> for </a:t>
            </a:r>
            <a:r>
              <a:rPr lang="fr-FR" sz="1800" dirty="0" err="1"/>
              <a:t>lines</a:t>
            </a:r>
            <a:r>
              <a:rPr lang="fr-FR" sz="1800" dirty="0"/>
              <a:t> </a:t>
            </a:r>
            <a:r>
              <a:rPr lang="fr-FR" sz="1800" dirty="0" err="1"/>
              <a:t>shaded</a:t>
            </a:r>
            <a:r>
              <a:rPr lang="fr-FR" sz="1800" dirty="0"/>
              <a:t> </a:t>
            </a:r>
            <a:r>
              <a:rPr lang="fr-FR" sz="1800" dirty="0" err="1"/>
              <a:t>thicker</a:t>
            </a:r>
            <a:r>
              <a:rPr lang="fr-FR" sz="1800" dirty="0"/>
              <a:t> on a </a:t>
            </a:r>
            <a:r>
              <a:rPr lang="fr-FR" sz="1800" dirty="0" err="1"/>
              <a:t>working</a:t>
            </a:r>
            <a:r>
              <a:rPr lang="fr-FR" sz="1800" dirty="0"/>
              <a:t> bipartite graph. It </a:t>
            </a:r>
            <a:r>
              <a:rPr lang="fr-FR" sz="1800" dirty="0" err="1"/>
              <a:t>helps</a:t>
            </a:r>
            <a:r>
              <a:rPr lang="fr-FR" sz="1800" dirty="0"/>
              <a:t> us if </a:t>
            </a:r>
            <a:r>
              <a:rPr lang="fr-FR" sz="1800" dirty="0" err="1"/>
              <a:t>you</a:t>
            </a:r>
            <a:r>
              <a:rPr lang="fr-FR" sz="1800" dirty="0"/>
              <a:t> </a:t>
            </a:r>
            <a:r>
              <a:rPr lang="fr-FR" sz="1800" dirty="0" err="1"/>
              <a:t>start</a:t>
            </a:r>
            <a:r>
              <a:rPr lang="fr-FR" sz="1800" dirty="0"/>
              <a:t> on the </a:t>
            </a:r>
            <a:r>
              <a:rPr lang="fr-FR" sz="1800" dirty="0" err="1"/>
              <a:t>left</a:t>
            </a:r>
            <a:r>
              <a:rPr lang="fr-FR" sz="1800" dirty="0"/>
              <a:t> hand </a:t>
            </a:r>
            <a:r>
              <a:rPr lang="fr-FR" sz="1800" dirty="0" err="1"/>
              <a:t>side</a:t>
            </a:r>
            <a:r>
              <a:rPr lang="fr-FR" sz="1800" dirty="0"/>
              <a:t>.</a:t>
            </a:r>
          </a:p>
          <a:p>
            <a:pPr marL="0" indent="0">
              <a:buNone/>
            </a:pPr>
            <a:r>
              <a:rPr lang="en-GB" sz="1800" dirty="0"/>
              <a:t>        A = C, F = T, J = D, P = V, R = G</a:t>
            </a:r>
            <a:endParaRPr lang="fr-FR" sz="1800" dirty="0"/>
          </a:p>
        </p:txBody>
      </p:sp>
      <p:pic>
        <p:nvPicPr>
          <p:cNvPr id="5" name="Matchings 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08304" y="4766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62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75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277</Words>
  <Application>Microsoft Office PowerPoint</Application>
  <PresentationFormat>On-screen Show (4:3)</PresentationFormat>
  <Paragraphs>12</Paragraphs>
  <Slides>2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Matchings</vt:lpstr>
      <vt:lpstr>Matchings 2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Formulate this allocation problem as a linear programming problem.</dc:title>
  <dc:creator>L&amp;S</dc:creator>
  <cp:lastModifiedBy>Mick and Roo</cp:lastModifiedBy>
  <cp:revision>72</cp:revision>
  <dcterms:created xsi:type="dcterms:W3CDTF">2009-10-15T20:01:49Z</dcterms:created>
  <dcterms:modified xsi:type="dcterms:W3CDTF">2018-03-11T11:44:20Z</dcterms:modified>
</cp:coreProperties>
</file>