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4" r:id="rId2"/>
    <p:sldId id="274"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754" autoAdjust="0"/>
    <p:restoredTop sz="94660"/>
  </p:normalViewPr>
  <p:slideViewPr>
    <p:cSldViewPr>
      <p:cViewPr>
        <p:scale>
          <a:sx n="95" d="100"/>
          <a:sy n="95" d="100"/>
        </p:scale>
        <p:origin x="-2604" y="-4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E42C7-27D0-456A-A430-8C46E777D210}" type="datetimeFigureOut">
              <a:rPr lang="en-GB" smtClean="0"/>
              <a:t>11/03/2018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70620-AEEC-44E1-9F66-17699EB2C2FD}" type="slidenum">
              <a:rPr lang="en-GB" smtClean="0"/>
              <a:t>‹#›</a:t>
            </a:fld>
            <a:endParaRPr lang="en-GB"/>
          </a:p>
        </p:txBody>
      </p:sp>
    </p:spTree>
    <p:extLst>
      <p:ext uri="{BB962C8B-B14F-4D97-AF65-F5344CB8AC3E}">
        <p14:creationId xmlns:p14="http://schemas.microsoft.com/office/powerpoint/2010/main" val="2224189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4DA751-3B0C-461F-8276-CDFDA8C5CB50}"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4DA751-3B0C-461F-8276-CDFDA8C5CB50}"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4DA751-3B0C-461F-8276-CDFDA8C5CB50}"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4DA751-3B0C-461F-8276-CDFDA8C5CB50}"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4DA751-3B0C-461F-8276-CDFDA8C5CB50}"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4DA751-3B0C-461F-8276-CDFDA8C5CB50}" type="datetimeFigureOut">
              <a:rPr lang="en-US" smtClean="0"/>
              <a:t>11-Mar-18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4DA751-3B0C-461F-8276-CDFDA8C5CB50}" type="datetimeFigureOut">
              <a:rPr lang="en-US" smtClean="0"/>
              <a:t>11-Mar-18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4DA751-3B0C-461F-8276-CDFDA8C5CB50}" type="datetimeFigureOut">
              <a:rPr lang="en-US" smtClean="0"/>
              <a:t>11-Mar-18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DA751-3B0C-461F-8276-CDFDA8C5CB50}" type="datetimeFigureOut">
              <a:rPr lang="en-US" smtClean="0"/>
              <a:t>11-Mar-18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4DA751-3B0C-461F-8276-CDFDA8C5CB50}" type="datetimeFigureOut">
              <a:rPr lang="en-US" smtClean="0"/>
              <a:t>11-Mar-18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4DA751-3B0C-461F-8276-CDFDA8C5CB50}" type="datetimeFigureOut">
              <a:rPr lang="en-US" smtClean="0"/>
              <a:t>11-Mar-18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DA751-3B0C-461F-8276-CDFDA8C5CB50}" type="datetimeFigureOut">
              <a:rPr lang="en-US" smtClean="0"/>
              <a:t>11-Mar-18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10301-075E-4D93-9EE6-11369708E36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1143000"/>
          </a:xfrm>
        </p:spPr>
        <p:txBody>
          <a:bodyPr/>
          <a:lstStyle/>
          <a:p>
            <a:r>
              <a:rPr lang="en-GB" dirty="0" smtClean="0"/>
              <a:t>Linear programming</a:t>
            </a:r>
            <a:endParaRPr lang="en-GB" dirty="0"/>
          </a:p>
        </p:txBody>
      </p:sp>
      <p:sp>
        <p:nvSpPr>
          <p:cNvPr id="3" name="Content Placeholder 2"/>
          <p:cNvSpPr>
            <a:spLocks noGrp="1"/>
          </p:cNvSpPr>
          <p:nvPr>
            <p:ph idx="1"/>
          </p:nvPr>
        </p:nvSpPr>
        <p:spPr>
          <a:xfrm>
            <a:off x="467544" y="908720"/>
            <a:ext cx="8229600" cy="4525963"/>
          </a:xfrm>
        </p:spPr>
        <p:txBody>
          <a:bodyPr>
            <a:noAutofit/>
          </a:bodyPr>
          <a:lstStyle/>
          <a:p>
            <a:pPr>
              <a:buFont typeface="+mj-lt"/>
              <a:buAutoNum type="arabicPeriod"/>
            </a:pPr>
            <a:r>
              <a:rPr lang="en-GB" sz="1800" dirty="0" smtClean="0"/>
              <a:t>If they ask for the constraints, don’t forget </a:t>
            </a:r>
            <a:r>
              <a:rPr lang="en-GB" sz="1800" dirty="0" smtClean="0">
                <a:solidFill>
                  <a:srgbClr val="FFC000"/>
                </a:solidFill>
              </a:rPr>
              <a:t>x </a:t>
            </a:r>
            <a:r>
              <a:rPr lang="en-GB" sz="1800" dirty="0" smtClean="0">
                <a:solidFill>
                  <a:srgbClr val="FFC000"/>
                </a:solidFill>
              </a:rPr>
              <a:t>≥ 0 and  y ≥ 0</a:t>
            </a:r>
            <a:r>
              <a:rPr lang="en-GB" sz="1800" dirty="0" smtClean="0"/>
              <a:t> </a:t>
            </a:r>
            <a:endParaRPr lang="en-GB" sz="1800" dirty="0" smtClean="0"/>
          </a:p>
          <a:p>
            <a:pPr>
              <a:buFont typeface="+mj-lt"/>
              <a:buAutoNum type="arabicPeriod"/>
            </a:pPr>
            <a:endParaRPr lang="en-GB" sz="1800" dirty="0" smtClean="0"/>
          </a:p>
          <a:p>
            <a:pPr>
              <a:buFont typeface="+mj-lt"/>
              <a:buAutoNum type="arabicPeriod"/>
            </a:pPr>
            <a:r>
              <a:rPr lang="en-GB" sz="1800" dirty="0" smtClean="0"/>
              <a:t>If they ask you to indicate clearly the feasible region with R, that’s all we accept.  Shading the region, outlining or pointing to it is not enough. </a:t>
            </a:r>
            <a:r>
              <a:rPr lang="en-GB" sz="1800" dirty="0" smtClean="0">
                <a:solidFill>
                  <a:srgbClr val="FFC000"/>
                </a:solidFill>
              </a:rPr>
              <a:t>Write R</a:t>
            </a:r>
            <a:r>
              <a:rPr lang="en-GB" sz="1800" dirty="0" smtClean="0"/>
              <a:t>.  </a:t>
            </a:r>
          </a:p>
          <a:p>
            <a:pPr>
              <a:buFont typeface="+mj-lt"/>
              <a:buAutoNum type="arabicPeriod"/>
            </a:pPr>
            <a:endParaRPr lang="en-GB" sz="1800" dirty="0"/>
          </a:p>
          <a:p>
            <a:pPr>
              <a:buFont typeface="+mj-lt"/>
              <a:buAutoNum type="arabicPeriod"/>
            </a:pPr>
            <a:r>
              <a:rPr lang="en-GB" sz="1800" dirty="0" smtClean="0"/>
              <a:t>Be </a:t>
            </a:r>
            <a:r>
              <a:rPr lang="en-GB" sz="1800" dirty="0" smtClean="0"/>
              <a:t>super careful plotting the lines for your region.  You are allowed one square accuracy.  If you don’t get all the lines correct you could lose up to </a:t>
            </a:r>
            <a:r>
              <a:rPr lang="en-GB" sz="1800" dirty="0" smtClean="0">
                <a:solidFill>
                  <a:srgbClr val="FFC000"/>
                </a:solidFill>
              </a:rPr>
              <a:t>four</a:t>
            </a:r>
            <a:r>
              <a:rPr lang="en-GB" sz="1800" dirty="0" smtClean="0"/>
              <a:t> marks as technically R is incorrect and then you won’t get marks for  the correct optimal solution later on (as your region is </a:t>
            </a:r>
            <a:r>
              <a:rPr lang="en-GB" sz="1800" dirty="0" smtClean="0"/>
              <a:t>inaccurate</a:t>
            </a:r>
            <a:r>
              <a:rPr lang="en-GB" sz="1800" dirty="0" smtClean="0"/>
              <a:t>).  If the inequality is </a:t>
            </a:r>
            <a:r>
              <a:rPr lang="en-GB" sz="1800" dirty="0" smtClean="0"/>
              <a:t>less </a:t>
            </a:r>
            <a:r>
              <a:rPr lang="en-GB" sz="1800" dirty="0" smtClean="0"/>
              <a:t>then </a:t>
            </a:r>
            <a:r>
              <a:rPr lang="en-GB" sz="1800" dirty="0" smtClean="0"/>
              <a:t>or greater than they’ll </a:t>
            </a:r>
            <a:r>
              <a:rPr lang="en-GB" sz="1800" dirty="0" smtClean="0"/>
              <a:t>want a </a:t>
            </a:r>
            <a:r>
              <a:rPr lang="en-GB" sz="1800" dirty="0" smtClean="0">
                <a:solidFill>
                  <a:srgbClr val="FFC000"/>
                </a:solidFill>
              </a:rPr>
              <a:t>dotted </a:t>
            </a:r>
            <a:r>
              <a:rPr lang="en-GB" sz="1800" dirty="0" smtClean="0"/>
              <a:t>line.</a:t>
            </a:r>
          </a:p>
          <a:p>
            <a:pPr>
              <a:buFont typeface="+mj-lt"/>
              <a:buAutoNum type="arabicPeriod"/>
            </a:pPr>
            <a:endParaRPr lang="en-GB" sz="1800" dirty="0" smtClean="0"/>
          </a:p>
          <a:p>
            <a:pPr>
              <a:buFont typeface="+mj-lt"/>
              <a:buAutoNum type="arabicPeriod"/>
            </a:pPr>
            <a:r>
              <a:rPr lang="en-GB" sz="1800" dirty="0" smtClean="0"/>
              <a:t>If they give you a choice about finding the optimal point it is safer to use the </a:t>
            </a:r>
            <a:r>
              <a:rPr lang="en-GB" sz="1800" dirty="0" smtClean="0">
                <a:solidFill>
                  <a:srgbClr val="FFC000"/>
                </a:solidFill>
              </a:rPr>
              <a:t>objective line method</a:t>
            </a:r>
            <a:r>
              <a:rPr lang="en-GB" sz="1800" dirty="0" smtClean="0"/>
              <a:t>. Make sure your line is not too small.  You don’t need to draw it hitting an optimal point</a:t>
            </a:r>
            <a:r>
              <a:rPr lang="en-GB" sz="1800" dirty="0" smtClean="0"/>
              <a:t>.</a:t>
            </a:r>
          </a:p>
          <a:p>
            <a:pPr>
              <a:buFont typeface="+mj-lt"/>
              <a:buAutoNum type="arabicPeriod"/>
            </a:pPr>
            <a:endParaRPr lang="en-GB" sz="1800" dirty="0" smtClean="0"/>
          </a:p>
          <a:p>
            <a:pPr>
              <a:buFont typeface="+mj-lt"/>
              <a:buAutoNum type="arabicPeriod"/>
            </a:pPr>
            <a:r>
              <a:rPr lang="en-GB" sz="1800" dirty="0"/>
              <a:t>The correct line drawn is often worth two points.  If you choose the </a:t>
            </a:r>
            <a:r>
              <a:rPr lang="en-GB" sz="1800" dirty="0">
                <a:solidFill>
                  <a:srgbClr val="FFC000"/>
                </a:solidFill>
              </a:rPr>
              <a:t>point testing </a:t>
            </a:r>
            <a:r>
              <a:rPr lang="en-GB" sz="1800" dirty="0"/>
              <a:t>you need all four points correct and all four values calculated correctly to get the same 2 points. If in doubt, do both.</a:t>
            </a:r>
          </a:p>
          <a:p>
            <a:pPr>
              <a:buFont typeface="+mj-lt"/>
              <a:buAutoNum type="arabicPeriod"/>
            </a:pPr>
            <a:endParaRPr lang="en-GB" sz="1800" dirty="0" smtClean="0"/>
          </a:p>
          <a:p>
            <a:pPr>
              <a:buFont typeface="+mj-lt"/>
              <a:buAutoNum type="arabicPeriod"/>
            </a:pPr>
            <a:endParaRPr lang="en-GB" sz="1800" dirty="0" smtClean="0"/>
          </a:p>
          <a:p>
            <a:pPr>
              <a:buFont typeface="+mj-lt"/>
              <a:buAutoNum type="arabicPeriod"/>
            </a:pPr>
            <a:endParaRPr lang="en-GB" sz="1800" dirty="0"/>
          </a:p>
          <a:p>
            <a:pPr>
              <a:buFont typeface="+mj-lt"/>
              <a:buAutoNum type="arabicPeriod"/>
            </a:pPr>
            <a:endParaRPr lang="en-GB" sz="1800" dirty="0" smtClean="0"/>
          </a:p>
          <a:p>
            <a:pPr>
              <a:buFont typeface="+mj-lt"/>
              <a:buAutoNum type="arabicPeriod"/>
            </a:pPr>
            <a:endParaRPr lang="en-GB" sz="1800" dirty="0"/>
          </a:p>
          <a:p>
            <a:endParaRPr lang="en-GB" sz="1800" dirty="0"/>
          </a:p>
        </p:txBody>
      </p:sp>
      <p:pic>
        <p:nvPicPr>
          <p:cNvPr id="4" name="Linear Programm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68344" y="332656"/>
            <a:ext cx="609600" cy="609600"/>
          </a:xfrm>
          <a:prstGeom prst="rect">
            <a:avLst/>
          </a:prstGeom>
        </p:spPr>
      </p:pic>
    </p:spTree>
    <p:extLst>
      <p:ext uri="{BB962C8B-B14F-4D97-AF65-F5344CB8AC3E}">
        <p14:creationId xmlns:p14="http://schemas.microsoft.com/office/powerpoint/2010/main" val="3730110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0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a:t>Linear </a:t>
            </a:r>
            <a:r>
              <a:rPr lang="en-GB" dirty="0" smtClean="0"/>
              <a:t>programming 2</a:t>
            </a:r>
            <a:endParaRPr lang="en-GB" dirty="0"/>
          </a:p>
        </p:txBody>
      </p:sp>
      <p:sp>
        <p:nvSpPr>
          <p:cNvPr id="3" name="Content Placeholder 2"/>
          <p:cNvSpPr>
            <a:spLocks noGrp="1"/>
          </p:cNvSpPr>
          <p:nvPr>
            <p:ph idx="1"/>
          </p:nvPr>
        </p:nvSpPr>
        <p:spPr>
          <a:xfrm>
            <a:off x="457200" y="1052736"/>
            <a:ext cx="8229600" cy="5073427"/>
          </a:xfrm>
        </p:spPr>
        <p:txBody>
          <a:bodyPr>
            <a:normAutofit/>
          </a:bodyPr>
          <a:lstStyle/>
          <a:p>
            <a:pPr marL="0" indent="0">
              <a:buNone/>
            </a:pPr>
            <a:endParaRPr lang="en-GB" sz="1800" dirty="0" smtClean="0"/>
          </a:p>
          <a:p>
            <a:pPr>
              <a:buFont typeface="+mj-lt"/>
              <a:buAutoNum type="arabicPeriod"/>
            </a:pPr>
            <a:r>
              <a:rPr lang="en-GB" sz="1800" dirty="0" smtClean="0"/>
              <a:t>If </a:t>
            </a:r>
            <a:r>
              <a:rPr lang="en-GB" sz="1800" dirty="0"/>
              <a:t>you draw your objective line wrong you will lose a mark only if you muddle up the plotting of the x and y axes.  Any old line loses you all the marks.  So plot carefully.</a:t>
            </a:r>
          </a:p>
          <a:p>
            <a:pPr>
              <a:buFont typeface="+mj-lt"/>
              <a:buAutoNum type="arabicPeriod"/>
            </a:pPr>
            <a:endParaRPr lang="en-GB" sz="1800" dirty="0"/>
          </a:p>
          <a:p>
            <a:pPr>
              <a:buFont typeface="+mj-lt"/>
              <a:buAutoNum type="arabicPeriod"/>
            </a:pPr>
            <a:r>
              <a:rPr lang="en-GB" sz="1800" dirty="0"/>
              <a:t>You need to identify the </a:t>
            </a:r>
            <a:r>
              <a:rPr lang="en-GB" sz="1800" dirty="0">
                <a:solidFill>
                  <a:srgbClr val="FFC000"/>
                </a:solidFill>
              </a:rPr>
              <a:t>optimal</a:t>
            </a:r>
            <a:r>
              <a:rPr lang="en-GB" sz="1800" dirty="0"/>
              <a:t> point by solving simultaneous equations.  If you have chosen the points method you need to have calculated three points correctly (objective line is quicker and safer).</a:t>
            </a:r>
          </a:p>
          <a:p>
            <a:pPr>
              <a:buFont typeface="+mj-lt"/>
              <a:buAutoNum type="arabicPeriod"/>
            </a:pPr>
            <a:endParaRPr lang="en-GB" sz="1800" dirty="0"/>
          </a:p>
          <a:p>
            <a:pPr>
              <a:buFont typeface="+mj-lt"/>
              <a:buAutoNum type="arabicPeriod"/>
            </a:pPr>
            <a:r>
              <a:rPr lang="en-GB" sz="1800" dirty="0"/>
              <a:t>If they want an integer solution you must show all four integer solutions around your coordinate properly tested into both inequalities and then into the OF.  If you just guess the integer solution (because it’s obvious) - </a:t>
            </a:r>
            <a:r>
              <a:rPr lang="en-GB" sz="1800" dirty="0">
                <a:solidFill>
                  <a:srgbClr val="FFC000"/>
                </a:solidFill>
              </a:rPr>
              <a:t>no marks</a:t>
            </a:r>
            <a:r>
              <a:rPr lang="en-GB" sz="1800" dirty="0"/>
              <a:t>.</a:t>
            </a:r>
          </a:p>
          <a:p>
            <a:pPr>
              <a:buFont typeface="+mj-lt"/>
              <a:buAutoNum type="arabicPeriod"/>
            </a:pPr>
            <a:endParaRPr lang="en-GB" sz="1800" dirty="0"/>
          </a:p>
          <a:p>
            <a:pPr>
              <a:buFont typeface="+mj-lt"/>
              <a:buAutoNum type="arabicPeriod"/>
            </a:pPr>
            <a:r>
              <a:rPr lang="en-GB" sz="1800" dirty="0"/>
              <a:t>Check out the last two international (IAL) papers.  You can find these on </a:t>
            </a:r>
            <a:r>
              <a:rPr lang="en-GB" sz="1800" dirty="0" err="1">
                <a:solidFill>
                  <a:srgbClr val="FFC000"/>
                </a:solidFill>
              </a:rPr>
              <a:t>physicsandmathstutor</a:t>
            </a:r>
            <a:r>
              <a:rPr lang="en-GB" sz="1800" dirty="0"/>
              <a:t>.  </a:t>
            </a:r>
          </a:p>
          <a:p>
            <a:pPr marL="0" indent="0">
              <a:buNone/>
            </a:pPr>
            <a:endParaRPr lang="en-GB" sz="1800" dirty="0"/>
          </a:p>
        </p:txBody>
      </p:sp>
      <p:pic>
        <p:nvPicPr>
          <p:cNvPr id="4" name="Linear programming 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68344" y="332656"/>
            <a:ext cx="609600" cy="609600"/>
          </a:xfrm>
          <a:prstGeom prst="rect">
            <a:avLst/>
          </a:prstGeom>
        </p:spPr>
      </p:pic>
    </p:spTree>
    <p:extLst>
      <p:ext uri="{BB962C8B-B14F-4D97-AF65-F5344CB8AC3E}">
        <p14:creationId xmlns:p14="http://schemas.microsoft.com/office/powerpoint/2010/main" val="19029896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07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345</Words>
  <Application>Microsoft Office PowerPoint</Application>
  <PresentationFormat>On-screen Show (4:3)</PresentationFormat>
  <Paragraphs>23</Paragraphs>
  <Slides>2</Slides>
  <Notes>0</Notes>
  <HiddenSlides>0</HiddenSlides>
  <MMClips>2</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Linear programming</vt:lpstr>
      <vt:lpstr>Linear programming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Formulate this allocation problem as a linear programming problem.</dc:title>
  <dc:creator>L&amp;S</dc:creator>
  <cp:lastModifiedBy>Mick and Roo</cp:lastModifiedBy>
  <cp:revision>74</cp:revision>
  <dcterms:created xsi:type="dcterms:W3CDTF">2009-10-15T20:01:49Z</dcterms:created>
  <dcterms:modified xsi:type="dcterms:W3CDTF">2018-03-11T10:00:38Z</dcterms:modified>
</cp:coreProperties>
</file>