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8" r:id="rId5"/>
    <p:sldId id="300" r:id="rId6"/>
    <p:sldId id="277" r:id="rId7"/>
    <p:sldId id="278" r:id="rId8"/>
    <p:sldId id="284" r:id="rId9"/>
    <p:sldId id="285" r:id="rId10"/>
    <p:sldId id="298" r:id="rId11"/>
    <p:sldId id="258" r:id="rId12"/>
    <p:sldId id="299" r:id="rId13"/>
    <p:sldId id="260" r:id="rId14"/>
    <p:sldId id="268" r:id="rId15"/>
    <p:sldId id="279" r:id="rId16"/>
    <p:sldId id="270" r:id="rId17"/>
    <p:sldId id="290" r:id="rId18"/>
    <p:sldId id="271" r:id="rId19"/>
    <p:sldId id="292" r:id="rId20"/>
    <p:sldId id="293" r:id="rId21"/>
    <p:sldId id="294" r:id="rId22"/>
    <p:sldId id="295" r:id="rId23"/>
    <p:sldId id="296" r:id="rId24"/>
    <p:sldId id="297" r:id="rId25"/>
    <p:sldId id="304" r:id="rId26"/>
    <p:sldId id="305" r:id="rId27"/>
    <p:sldId id="301" r:id="rId28"/>
    <p:sldId id="30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2AD7-BEB6-4EBB-A5F7-372FD62E8C23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5631-49D0-49CE-84DA-AA8CEA141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16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2AD7-BEB6-4EBB-A5F7-372FD62E8C23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5631-49D0-49CE-84DA-AA8CEA141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307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2AD7-BEB6-4EBB-A5F7-372FD62E8C23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5631-49D0-49CE-84DA-AA8CEA141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3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2AD7-BEB6-4EBB-A5F7-372FD62E8C23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5631-49D0-49CE-84DA-AA8CEA141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24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2AD7-BEB6-4EBB-A5F7-372FD62E8C23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5631-49D0-49CE-84DA-AA8CEA141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15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2AD7-BEB6-4EBB-A5F7-372FD62E8C23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5631-49D0-49CE-84DA-AA8CEA141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09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2AD7-BEB6-4EBB-A5F7-372FD62E8C23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5631-49D0-49CE-84DA-AA8CEA141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44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2AD7-BEB6-4EBB-A5F7-372FD62E8C23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5631-49D0-49CE-84DA-AA8CEA141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448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2AD7-BEB6-4EBB-A5F7-372FD62E8C23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5631-49D0-49CE-84DA-AA8CEA141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343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2AD7-BEB6-4EBB-A5F7-372FD62E8C23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5631-49D0-49CE-84DA-AA8CEA141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74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2AD7-BEB6-4EBB-A5F7-372FD62E8C23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5631-49D0-49CE-84DA-AA8CEA141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063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C2AD7-BEB6-4EBB-A5F7-372FD62E8C23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85631-49D0-49CE-84DA-AA8CEA141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3444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.uk/url?sa=i&amp;rct=j&amp;q=&amp;esrc=s&amp;source=images&amp;cd=&amp;cad=rja&amp;uact=8&amp;ved=0ahUKEwjQg4bNztbJAhUHuRQKHXL1ApgQjRwIBw&amp;url=http://veterandayquotes.com/2015/12/santa-claus-images/&amp;bvm=bv.109910813,d.d24&amp;psig=AFQjCNHaDBWzzKBVYD5r2pdlpvUJR4hVKQ&amp;ust=1450019727701257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jpg"/><Relationship Id="rId12" Type="http://schemas.openxmlformats.org/officeDocument/2006/relationships/image" Target="../media/image22.jpeg"/><Relationship Id="rId17" Type="http://schemas.openxmlformats.org/officeDocument/2006/relationships/image" Target="../media/image27.jpg"/><Relationship Id="rId2" Type="http://schemas.openxmlformats.org/officeDocument/2006/relationships/audio" Target="../media/media1.mp3"/><Relationship Id="rId16" Type="http://schemas.openxmlformats.org/officeDocument/2006/relationships/image" Target="../media/image26.jpeg"/><Relationship Id="rId1" Type="http://schemas.microsoft.com/office/2007/relationships/media" Target="../media/media1.mp3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10" Type="http://schemas.openxmlformats.org/officeDocument/2006/relationships/image" Target="../media/image20.jpg"/><Relationship Id="rId4" Type="http://schemas.openxmlformats.org/officeDocument/2006/relationships/image" Target="../media/image14.png"/><Relationship Id="rId9" Type="http://schemas.openxmlformats.org/officeDocument/2006/relationships/image" Target="../media/image19.jpg"/><Relationship Id="rId1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17" Type="http://schemas.openxmlformats.org/officeDocument/2006/relationships/image" Target="../media/image54.jpeg"/><Relationship Id="rId2" Type="http://schemas.openxmlformats.org/officeDocument/2006/relationships/image" Target="../media/image39.jpeg"/><Relationship Id="rId16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17" Type="http://schemas.openxmlformats.org/officeDocument/2006/relationships/image" Target="../media/image54.jpeg"/><Relationship Id="rId2" Type="http://schemas.openxmlformats.org/officeDocument/2006/relationships/image" Target="../media/image39.jpeg"/><Relationship Id="rId16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eterandayquotes.com/wp-content/uploads/2015/12/Santa-Claus-Images34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4664"/>
            <a:ext cx="3609975" cy="598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40568" y="1196752"/>
            <a:ext cx="7772400" cy="1470025"/>
          </a:xfrm>
        </p:spPr>
        <p:txBody>
          <a:bodyPr/>
          <a:lstStyle/>
          <a:p>
            <a:r>
              <a:rPr lang="en-GB" dirty="0" smtClean="0"/>
              <a:t>Christmas Quiz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2519214"/>
            <a:ext cx="6400800" cy="1752600"/>
          </a:xfrm>
        </p:spPr>
        <p:txBody>
          <a:bodyPr/>
          <a:lstStyle/>
          <a:p>
            <a:r>
              <a:rPr lang="en-GB" dirty="0" smtClean="0"/>
              <a:t>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2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Round 5: Santa’s sleigh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arenR"/>
            </a:pPr>
            <a:r>
              <a:rPr lang="en-GB" dirty="0" smtClean="0"/>
              <a:t>A formula for the height above chimney level of Santa’s sleigh is h= 3 sin 3</a:t>
            </a:r>
            <a:r>
              <a:rPr lang="en-GB" dirty="0" smtClean="0">
                <a:sym typeface="Symbol"/>
              </a:rPr>
              <a:t> - 4 cos 3 Find the minimum height of the sleigh and work out the smallest positive value of  (the angle that Rudolph’s nose makes with the horizontal) at which it occurs. </a:t>
            </a:r>
          </a:p>
          <a:p>
            <a:pPr marL="0" indent="0">
              <a:buNone/>
            </a:pPr>
            <a:r>
              <a:rPr lang="en-GB" dirty="0">
                <a:sym typeface="Symbol"/>
              </a:rPr>
              <a:t> </a:t>
            </a:r>
            <a:r>
              <a:rPr lang="en-GB" dirty="0" smtClean="0">
                <a:sym typeface="Symbol"/>
              </a:rPr>
              <a:t>    </a:t>
            </a:r>
            <a:r>
              <a:rPr lang="en-GB" sz="2000" i="1" dirty="0" smtClean="0">
                <a:sym typeface="Symbol"/>
              </a:rPr>
              <a:t>(for , give your answer in degrees to the nearest whole number.)</a:t>
            </a:r>
          </a:p>
          <a:p>
            <a:pPr marL="0" indent="0">
              <a:buNone/>
            </a:pPr>
            <a:endParaRPr lang="en-GB" dirty="0">
              <a:sym typeface="Symbol"/>
            </a:endParaRPr>
          </a:p>
          <a:p>
            <a:pPr marL="0" indent="0">
              <a:buNone/>
            </a:pPr>
            <a:r>
              <a:rPr lang="en-GB" dirty="0" smtClean="0">
                <a:sym typeface="Symbol"/>
              </a:rPr>
              <a:t>2) The graph of y = 7 cos  - 24 sin  meets the      </a:t>
            </a:r>
          </a:p>
          <a:p>
            <a:pPr marL="0" indent="0">
              <a:buNone/>
            </a:pPr>
            <a:r>
              <a:rPr lang="en-GB" dirty="0">
                <a:sym typeface="Symbol"/>
              </a:rPr>
              <a:t> </a:t>
            </a:r>
            <a:r>
              <a:rPr lang="en-GB" dirty="0" smtClean="0">
                <a:sym typeface="Symbol"/>
              </a:rPr>
              <a:t>    y-axis at P. State the co-ordinates of P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Trigonometry answers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GB" sz="3600" dirty="0" smtClean="0"/>
              <a:t>-5 	(2 points)</a:t>
            </a:r>
          </a:p>
          <a:p>
            <a:pPr marL="0" indent="0">
              <a:buNone/>
            </a:pPr>
            <a:r>
              <a:rPr lang="en-GB" dirty="0" smtClean="0"/>
              <a:t>      108</a:t>
            </a:r>
            <a:r>
              <a:rPr lang="en-GB" dirty="0" smtClean="0">
                <a:sym typeface="Symbol"/>
              </a:rPr>
              <a:t> 	(2 </a:t>
            </a:r>
            <a:r>
              <a:rPr lang="en-GB" dirty="0" smtClean="0"/>
              <a:t>points</a:t>
            </a:r>
            <a:r>
              <a:rPr lang="en-GB" dirty="0" smtClean="0">
                <a:sym typeface="Symbol"/>
              </a:rPr>
              <a:t>)</a:t>
            </a:r>
          </a:p>
          <a:p>
            <a:pPr marL="0" indent="0">
              <a:buNone/>
            </a:pPr>
            <a:r>
              <a:rPr lang="en-GB" dirty="0" smtClean="0">
                <a:sym typeface="Symbol"/>
              </a:rPr>
              <a:t>2) (0,7) 	(2 </a:t>
            </a:r>
            <a:r>
              <a:rPr lang="en-GB" dirty="0" smtClean="0"/>
              <a:t>points</a:t>
            </a:r>
            <a:r>
              <a:rPr lang="en-GB" dirty="0" smtClean="0">
                <a:sym typeface="Symbol"/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61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1363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Round 6: Rudolph’s nose</a:t>
            </a:r>
            <a:endParaRPr lang="en-GB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268760"/>
                <a:ext cx="8517632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GB" sz="2800" dirty="0" smtClean="0"/>
                  <a:t>The number of bacteria in Rudolph’s nose grows according to the following equation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/>
                      </a:rPr>
                      <m:t>𝑁</m:t>
                    </m:r>
                    <m:r>
                      <a:rPr lang="en-GB" sz="2800" i="1" dirty="0" smtClean="0">
                        <a:latin typeface="Cambria Math"/>
                      </a:rPr>
                      <m:t> = 100 + 50 </m:t>
                    </m:r>
                    <m:sSup>
                      <m:sSupPr>
                        <m:ctrlPr>
                          <a:rPr lang="en-GB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GB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n-GB" sz="2800" b="0" i="1" smtClean="0">
                                <a:latin typeface="Cambria Math"/>
                              </a:rPr>
                              <m:t>30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2800" dirty="0" smtClean="0"/>
                  <a:t> </a:t>
                </a:r>
              </a:p>
              <a:p>
                <a:pPr marL="0" indent="0">
                  <a:buNone/>
                </a:pPr>
                <a:r>
                  <a:rPr lang="en-GB" sz="2800" dirty="0" smtClean="0"/>
                  <a:t>where N is the number of bacteria present and t is the time in days from midnight on Christmas Eve.</a:t>
                </a:r>
              </a:p>
              <a:p>
                <a:pPr marL="0" indent="0">
                  <a:buNone/>
                </a:pPr>
                <a:endParaRPr lang="en-GB" sz="2800" dirty="0"/>
              </a:p>
              <a:p>
                <a:pPr marL="514350" indent="-514350">
                  <a:buAutoNum type="arabicParenR"/>
                </a:pPr>
                <a:r>
                  <a:rPr lang="en-GB" sz="2800" dirty="0" smtClean="0"/>
                  <a:t>State the number of bacteria present at the start of the experiment</a:t>
                </a:r>
              </a:p>
              <a:p>
                <a:pPr marL="514350" indent="-514350">
                  <a:buAutoNum type="arabicParenR"/>
                </a:pPr>
                <a:r>
                  <a:rPr lang="en-GB" sz="2800" dirty="0" smtClean="0"/>
                  <a:t>State the number of bacteria present after 10 days</a:t>
                </a:r>
              </a:p>
              <a:p>
                <a:pPr marL="514350" indent="-514350">
                  <a:buAutoNum type="arabicParenR"/>
                </a:pPr>
                <a:r>
                  <a:rPr lang="en-GB" sz="2800" dirty="0" smtClean="0"/>
                  <a:t>State the day on which the number first reaches 1 000 000</a:t>
                </a:r>
              </a:p>
              <a:p>
                <a:pPr marL="514350" indent="-514350">
                  <a:buAutoNum type="arabicParenR"/>
                </a:pPr>
                <a:r>
                  <a:rPr lang="en-GB" sz="2800" dirty="0" smtClean="0"/>
                  <a:t>Sketch the graph showing how N varies with t</a:t>
                </a:r>
              </a:p>
              <a:p>
                <a:pPr marL="514350" indent="-514350">
                  <a:buAutoNum type="arabicParenR"/>
                </a:pPr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268760"/>
                <a:ext cx="8517632" cy="4525963"/>
              </a:xfrm>
              <a:blipFill rotWithShape="1">
                <a:blip r:embed="rId2"/>
                <a:stretch>
                  <a:fillRect l="-1288" t="-2692" r="-13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68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FFFF00"/>
                </a:solidFill>
              </a:rPr>
              <a:t>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GB" dirty="0" smtClean="0"/>
              <a:t>150 	</a:t>
            </a:r>
          </a:p>
          <a:p>
            <a:pPr marL="514350" indent="-514350">
              <a:buAutoNum type="arabicParenR"/>
            </a:pPr>
            <a:r>
              <a:rPr lang="en-GB" dirty="0" smtClean="0"/>
              <a:t>170	</a:t>
            </a:r>
          </a:p>
          <a:p>
            <a:pPr marL="514350" indent="-514350">
              <a:buAutoNum type="arabicParenR"/>
            </a:pPr>
            <a:r>
              <a:rPr lang="en-GB" dirty="0" smtClean="0"/>
              <a:t>298	</a:t>
            </a:r>
          </a:p>
          <a:p>
            <a:pPr marL="514350" indent="-514350">
              <a:buAutoNum type="arabicParenR"/>
            </a:pPr>
            <a:r>
              <a:rPr lang="en-GB" dirty="0" smtClean="0"/>
              <a:t>                                    </a:t>
            </a:r>
            <a:r>
              <a:rPr lang="en-GB" sz="1600" dirty="0" smtClean="0"/>
              <a:t>                          shape 	       </a:t>
            </a:r>
          </a:p>
          <a:p>
            <a:pPr marL="0" indent="0">
              <a:buNone/>
            </a:pPr>
            <a:r>
              <a:rPr lang="en-GB" sz="1600" dirty="0" smtClean="0"/>
              <a:t>                                                                                                             asymptote (y=100)   </a:t>
            </a:r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					          cuts y axis at (0,150) </a:t>
            </a:r>
            <a:r>
              <a:rPr lang="en-GB" dirty="0" smtClean="0"/>
              <a:t>	</a:t>
            </a:r>
          </a:p>
          <a:p>
            <a:pPr marL="514350" indent="-514350">
              <a:buAutoNum type="arabicParenR"/>
            </a:pP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22" y="3356992"/>
            <a:ext cx="454679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78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91" y="43695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FFFF00"/>
                </a:solidFill>
              </a:rPr>
              <a:t>Round 7: Match the Christmas jokes to the punchlines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236" y="1146810"/>
            <a:ext cx="2337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1) I once bought my kids a set of batteries for Christmas with a note inside saying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85545" y="457092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D) Toys not included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5916" y="1146809"/>
            <a:ext cx="1792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2) Why did no one bid for Rudolph and Blitzen on eBay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449054" y="491562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E) They were two deer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666" y="3645024"/>
            <a:ext cx="1836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4) Why don’t you ever see Santa in hospital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815916" y="2345749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B) He has private elf care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3715291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6) How do you know if Santa has been inside your garden shed?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28737" y="2347139"/>
            <a:ext cx="2124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A) You have three extra hoes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49054" y="3715291"/>
            <a:ext cx="1554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5) Why is it getting harder to buy Advent calendars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732240" y="208270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C) Their days are numbered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2240" y="114681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3) What does Miley Cyrus have at Christmas?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012160" y="462833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F) </a:t>
            </a:r>
            <a:r>
              <a:rPr lang="en-GB" dirty="0" err="1" smtClean="0">
                <a:solidFill>
                  <a:srgbClr val="FFFF00"/>
                </a:solidFill>
              </a:rPr>
              <a:t>Twerky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5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91" y="43695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FFFF00"/>
                </a:solidFill>
              </a:rPr>
              <a:t>Answers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236" y="1146810"/>
            <a:ext cx="2337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1) I once bought my kids a set of batteries for Christmas with a note inside saying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85545" y="235237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D) Toys not included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5916" y="1146809"/>
            <a:ext cx="1792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2) Why did no one bid for Rudolph and Blitzen on eBay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815916" y="239438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E) They were two deer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666" y="3645024"/>
            <a:ext cx="1836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4) Why don’t you ever see Santa in hospital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20069" y="459245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B) He has private elf care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3715291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6) How do you know if Santa has been inside your garden shed?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012160" y="4649724"/>
            <a:ext cx="2124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A) You have three extra hoes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49054" y="3715291"/>
            <a:ext cx="1554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5) Why is it getting harder to buy Advent calendars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491879" y="4915619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C) Their days are numbered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2240" y="114681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3) What does Miley Cyrus have at Christmas?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768244" y="207461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F) </a:t>
            </a:r>
            <a:r>
              <a:rPr lang="en-GB" dirty="0" err="1" smtClean="0">
                <a:solidFill>
                  <a:srgbClr val="FFFF00"/>
                </a:solidFill>
              </a:rPr>
              <a:t>Twerky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14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820"/>
            <a:ext cx="8229600" cy="69664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Round 8: Name the artist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Christmas quiz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96336" y="404664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5" y="575675"/>
            <a:ext cx="2781300" cy="164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434" y="578141"/>
            <a:ext cx="2719354" cy="1613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148" y="578141"/>
            <a:ext cx="2719354" cy="1613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7" y="2191317"/>
            <a:ext cx="2915816" cy="14579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296" y="2215586"/>
            <a:ext cx="967138" cy="1433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434" y="2193535"/>
            <a:ext cx="1842644" cy="14556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078" y="2193535"/>
            <a:ext cx="1293052" cy="1455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130" y="2191317"/>
            <a:ext cx="1540583" cy="1440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7" y="3696389"/>
            <a:ext cx="2334766" cy="14008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23" y="3680857"/>
            <a:ext cx="1028995" cy="14163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918" y="3662241"/>
            <a:ext cx="1877516" cy="14691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433" y="3630741"/>
            <a:ext cx="2351055" cy="14350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619" y="3657438"/>
            <a:ext cx="1951744" cy="143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2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0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03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Name the artist answers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68863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arenR"/>
            </a:pPr>
            <a:r>
              <a:rPr lang="en-GB" dirty="0" smtClean="0"/>
              <a:t>The </a:t>
            </a:r>
            <a:r>
              <a:rPr lang="en-GB" dirty="0" err="1" smtClean="0"/>
              <a:t>Pogues</a:t>
            </a:r>
            <a:r>
              <a:rPr lang="en-GB" dirty="0" smtClean="0"/>
              <a:t> (with Kirsty McColl)</a:t>
            </a:r>
          </a:p>
          <a:p>
            <a:pPr marL="514350" indent="-514350">
              <a:buAutoNum type="arabicParenR"/>
            </a:pPr>
            <a:r>
              <a:rPr lang="en-GB" dirty="0" err="1" smtClean="0"/>
              <a:t>Jona</a:t>
            </a:r>
            <a:r>
              <a:rPr lang="en-GB" dirty="0" smtClean="0"/>
              <a:t> </a:t>
            </a:r>
            <a:r>
              <a:rPr lang="en-GB" dirty="0" err="1" smtClean="0"/>
              <a:t>Lewie</a:t>
            </a:r>
            <a:endParaRPr lang="en-GB" dirty="0" smtClean="0"/>
          </a:p>
          <a:p>
            <a:pPr marL="514350" indent="-514350">
              <a:buAutoNum type="arabicParenR"/>
            </a:pPr>
            <a:r>
              <a:rPr lang="en-GB" dirty="0" err="1" smtClean="0"/>
              <a:t>Wizzard</a:t>
            </a:r>
            <a:endParaRPr lang="en-GB" dirty="0" smtClean="0"/>
          </a:p>
          <a:p>
            <a:pPr marL="514350" indent="-514350">
              <a:buAutoNum type="arabicParenR"/>
            </a:pPr>
            <a:r>
              <a:rPr lang="en-GB" dirty="0" smtClean="0"/>
              <a:t>Band Aid</a:t>
            </a:r>
          </a:p>
          <a:p>
            <a:pPr marL="514350" indent="-514350">
              <a:buAutoNum type="arabicParenR"/>
            </a:pPr>
            <a:r>
              <a:rPr lang="en-GB" dirty="0" smtClean="0"/>
              <a:t>Greg Lake</a:t>
            </a:r>
          </a:p>
          <a:p>
            <a:pPr marL="514350" indent="-514350">
              <a:buAutoNum type="arabicParenR"/>
            </a:pPr>
            <a:r>
              <a:rPr lang="en-GB" dirty="0" err="1" smtClean="0"/>
              <a:t>Shakin</a:t>
            </a:r>
            <a:r>
              <a:rPr lang="en-GB" dirty="0" smtClean="0"/>
              <a:t>’ Stevens</a:t>
            </a:r>
          </a:p>
          <a:p>
            <a:pPr marL="514350" indent="-514350">
              <a:buAutoNum type="arabicParenR"/>
            </a:pPr>
            <a:r>
              <a:rPr lang="en-GB" dirty="0" smtClean="0"/>
              <a:t>Elvis Presley</a:t>
            </a:r>
          </a:p>
          <a:p>
            <a:pPr marL="514350" indent="-514350">
              <a:buAutoNum type="arabicParenR"/>
            </a:pPr>
            <a:r>
              <a:rPr lang="en-GB" dirty="0" smtClean="0"/>
              <a:t>Justin Bieber</a:t>
            </a:r>
          </a:p>
          <a:p>
            <a:pPr marL="514350" indent="-514350">
              <a:buAutoNum type="arabicParenR"/>
            </a:pPr>
            <a:r>
              <a:rPr lang="en-GB" dirty="0" smtClean="0"/>
              <a:t>John Lennon</a:t>
            </a:r>
          </a:p>
          <a:p>
            <a:pPr marL="514350" indent="-514350">
              <a:buAutoNum type="arabicParenR"/>
            </a:pPr>
            <a:r>
              <a:rPr lang="en-GB" dirty="0"/>
              <a:t> </a:t>
            </a:r>
            <a:r>
              <a:rPr lang="en-GB" dirty="0" smtClean="0"/>
              <a:t>Mike Oldfield</a:t>
            </a:r>
          </a:p>
          <a:p>
            <a:pPr marL="514350" indent="-514350">
              <a:buAutoNum type="arabicParenR"/>
            </a:pPr>
            <a:r>
              <a:rPr lang="en-GB" dirty="0" smtClean="0"/>
              <a:t>Wham</a:t>
            </a:r>
          </a:p>
          <a:p>
            <a:pPr marL="514350" indent="-514350">
              <a:buAutoNum type="arabicParenR"/>
            </a:pPr>
            <a:r>
              <a:rPr lang="en-GB" dirty="0" smtClean="0"/>
              <a:t>Mud</a:t>
            </a:r>
          </a:p>
          <a:p>
            <a:pPr marL="514350" indent="-514350">
              <a:buAutoNum type="arabicParenR"/>
            </a:pPr>
            <a:r>
              <a:rPr lang="en-GB" dirty="0" smtClean="0"/>
              <a:t>Girls Aloud</a:t>
            </a:r>
          </a:p>
          <a:p>
            <a:pPr marL="514350" indent="-514350">
              <a:buAutoNum type="arabicParenR"/>
            </a:pPr>
            <a:endParaRPr lang="en-GB" dirty="0"/>
          </a:p>
          <a:p>
            <a:pPr marL="514350" indent="-514350">
              <a:buAutoNum type="arabicParenR"/>
            </a:pPr>
            <a:endParaRPr lang="en-GB" dirty="0" smtClean="0"/>
          </a:p>
          <a:p>
            <a:pPr marL="514350" indent="-514350">
              <a:buAutoNum type="arabicParenR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588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Round 9: Name the Christmas plant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738" y="3600476"/>
            <a:ext cx="1196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pic>
        <p:nvPicPr>
          <p:cNvPr id="1028" name="Picture 4" descr="https://upload.wikimedia.org/wikipedia/commons/thumb/f/f6/Mistletoe.jpg/800px-Mistleto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06805"/>
            <a:ext cx="1715490" cy="228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3611864"/>
            <a:ext cx="1711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pic>
        <p:nvPicPr>
          <p:cNvPr id="1030" name="Picture 6" descr="Hedera rhombea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821" y="1209519"/>
            <a:ext cx="1721234" cy="229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67944" y="359159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pic>
        <p:nvPicPr>
          <p:cNvPr id="1032" name="Picture 8" descr="Weihnachtsstern - groß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17164"/>
            <a:ext cx="2093741" cy="228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12160" y="359025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pic>
        <p:nvPicPr>
          <p:cNvPr id="1034" name="Picture 10" descr="https://upload.wikimedia.org/wikipedia/commons/thumb/1/1d/Pinus_coulteri_MHNT_Cone.jpg/800px-Pinus_coulteri_MHNT_Con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449" y="1217163"/>
            <a:ext cx="1696670" cy="228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56376" y="359661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16" y="1209519"/>
            <a:ext cx="1637992" cy="228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71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" y="929907"/>
            <a:ext cx="9287042" cy="238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69583" y="2123250"/>
            <a:ext cx="1224136" cy="10897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79512" y="929907"/>
            <a:ext cx="10801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 sleigh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88640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</a:rPr>
              <a:t>Round 1: Sleigh</a:t>
            </a:r>
            <a:endParaRPr lang="en-GB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5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Name the Christmas plant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635" y="3606844"/>
            <a:ext cx="1196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= Holly</a:t>
            </a:r>
            <a:endParaRPr lang="en-GB" dirty="0"/>
          </a:p>
        </p:txBody>
      </p:sp>
      <p:pic>
        <p:nvPicPr>
          <p:cNvPr id="1028" name="Picture 4" descr="https://upload.wikimedia.org/wikipedia/commons/thumb/f/f6/Mistletoe.jpg/800px-Mistleto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06805"/>
            <a:ext cx="1715490" cy="228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3606844"/>
            <a:ext cx="1711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 = Mistletoe</a:t>
            </a:r>
            <a:endParaRPr lang="en-GB" dirty="0"/>
          </a:p>
        </p:txBody>
      </p:sp>
      <p:pic>
        <p:nvPicPr>
          <p:cNvPr id="1030" name="Picture 6" descr="Hedera rhombea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821" y="1209519"/>
            <a:ext cx="1721234" cy="229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07904" y="359159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 = Ivy</a:t>
            </a:r>
            <a:endParaRPr lang="en-GB" dirty="0"/>
          </a:p>
        </p:txBody>
      </p:sp>
      <p:pic>
        <p:nvPicPr>
          <p:cNvPr id="1032" name="Picture 8" descr="Weihnachtsstern - groß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17164"/>
            <a:ext cx="2093741" cy="228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00879" y="36068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 = Poinsettia</a:t>
            </a:r>
            <a:endParaRPr lang="en-GB" dirty="0"/>
          </a:p>
        </p:txBody>
      </p:sp>
      <p:pic>
        <p:nvPicPr>
          <p:cNvPr id="1034" name="Picture 10" descr="https://upload.wikimedia.org/wikipedia/commons/thumb/1/1d/Pinus_coulteri_MHNT_Cone.jpg/800px-Pinus_coulteri_MHNT_Con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449" y="1217163"/>
            <a:ext cx="1696670" cy="228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22733" y="36068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 = Pinecones</a:t>
            </a:r>
            <a:endParaRPr lang="en-GB" dirty="0"/>
          </a:p>
        </p:txBody>
      </p:sp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9519"/>
            <a:ext cx="1637992" cy="228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40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Round 10: Rudolph The Red Nosed Reindeer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1"/>
            <a:ext cx="3816424" cy="2692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Rudolph </a:t>
            </a:r>
            <a:r>
              <a:rPr lang="en-GB" sz="2000" dirty="0"/>
              <a:t>the Red-Nosed Reindeer</a:t>
            </a:r>
            <a:br>
              <a:rPr lang="en-GB" sz="2000" dirty="0"/>
            </a:br>
            <a:r>
              <a:rPr lang="en-GB" sz="2000" dirty="0"/>
              <a:t>Had a very shiny nose</a:t>
            </a:r>
            <a:br>
              <a:rPr lang="en-GB" sz="2000" dirty="0"/>
            </a:br>
            <a:r>
              <a:rPr lang="en-GB" sz="2000" dirty="0"/>
              <a:t>And if you ever saw it,</a:t>
            </a:r>
            <a:br>
              <a:rPr lang="en-GB" sz="2000" dirty="0"/>
            </a:br>
            <a:r>
              <a:rPr lang="en-GB" sz="2000" dirty="0"/>
              <a:t>You would even say it </a:t>
            </a:r>
            <a:r>
              <a:rPr lang="en-GB" sz="2000" dirty="0" smtClean="0"/>
              <a:t>-----,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And all of the other reindeer</a:t>
            </a:r>
            <a:br>
              <a:rPr lang="en-GB" sz="2000" dirty="0"/>
            </a:br>
            <a:r>
              <a:rPr lang="en-GB" sz="2000" dirty="0"/>
              <a:t>Used to laugh and call him names,</a:t>
            </a:r>
            <a:br>
              <a:rPr lang="en-GB" sz="2000" dirty="0"/>
            </a:br>
            <a:r>
              <a:rPr lang="en-GB" sz="2000" dirty="0"/>
              <a:t>They never let poor Rudolph</a:t>
            </a:r>
            <a:br>
              <a:rPr lang="en-GB" sz="2000" dirty="0"/>
            </a:br>
            <a:r>
              <a:rPr lang="en-GB" sz="2000" dirty="0"/>
              <a:t>Join in any reindeer </a:t>
            </a:r>
            <a:r>
              <a:rPr lang="en-GB" sz="2000" dirty="0" smtClean="0"/>
              <a:t>-----.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1556792"/>
            <a:ext cx="4320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Then one </a:t>
            </a:r>
            <a:r>
              <a:rPr lang="en-GB" sz="2000" dirty="0" smtClean="0"/>
              <a:t>----- Christmas </a:t>
            </a:r>
            <a:r>
              <a:rPr lang="en-GB" sz="2000" dirty="0"/>
              <a:t>Eve,</a:t>
            </a:r>
            <a:br>
              <a:rPr lang="en-GB" sz="2000" dirty="0"/>
            </a:br>
            <a:r>
              <a:rPr lang="en-GB" sz="2000" dirty="0"/>
              <a:t>Santa came to say,</a:t>
            </a:r>
            <a:br>
              <a:rPr lang="en-GB" sz="2000" dirty="0"/>
            </a:br>
            <a:r>
              <a:rPr lang="en-GB" sz="2000" dirty="0"/>
              <a:t>Rudolph with your nose so bright,</a:t>
            </a:r>
            <a:br>
              <a:rPr lang="en-GB" sz="2000" dirty="0"/>
            </a:br>
            <a:r>
              <a:rPr lang="en-GB" sz="2000" dirty="0"/>
              <a:t>Won't you guide my sleigh tonight</a:t>
            </a:r>
          </a:p>
          <a:p>
            <a:r>
              <a:rPr lang="en-GB" sz="2000" dirty="0"/>
              <a:t>Then how all the reindeer loved him,</a:t>
            </a:r>
            <a:br>
              <a:rPr lang="en-GB" sz="2000" dirty="0"/>
            </a:br>
            <a:r>
              <a:rPr lang="en-GB" sz="2000" dirty="0"/>
              <a:t>As they shouted out with </a:t>
            </a:r>
            <a:r>
              <a:rPr lang="en-GB" sz="2000" dirty="0" smtClean="0"/>
              <a:t>----,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Rudolph the red-nose Reindeer</a:t>
            </a:r>
            <a:br>
              <a:rPr lang="en-GB" sz="2000" dirty="0"/>
            </a:br>
            <a:r>
              <a:rPr lang="en-GB" sz="2000" dirty="0"/>
              <a:t>You'll go down in </a:t>
            </a:r>
            <a:r>
              <a:rPr lang="en-GB" sz="2000" dirty="0" smtClean="0"/>
              <a:t>-------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6390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Rudolph The Red Nosed Reindeer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1"/>
            <a:ext cx="3816424" cy="2692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Rudolph </a:t>
            </a:r>
            <a:r>
              <a:rPr lang="en-GB" sz="2000" dirty="0"/>
              <a:t>the Red-Nosed Reindeer</a:t>
            </a:r>
            <a:br>
              <a:rPr lang="en-GB" sz="2000" dirty="0"/>
            </a:br>
            <a:r>
              <a:rPr lang="en-GB" sz="2000" dirty="0"/>
              <a:t>Had a very shiny nose</a:t>
            </a:r>
            <a:br>
              <a:rPr lang="en-GB" sz="2000" dirty="0"/>
            </a:br>
            <a:r>
              <a:rPr lang="en-GB" sz="2000" dirty="0"/>
              <a:t>And if you ever saw it,</a:t>
            </a:r>
            <a:br>
              <a:rPr lang="en-GB" sz="2000" dirty="0"/>
            </a:br>
            <a:r>
              <a:rPr lang="en-GB" sz="2000" dirty="0"/>
              <a:t>You would even say it </a:t>
            </a:r>
            <a:r>
              <a:rPr lang="en-GB" sz="2000" dirty="0" smtClean="0"/>
              <a:t>glows,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And all of the other reindeer</a:t>
            </a:r>
            <a:br>
              <a:rPr lang="en-GB" sz="2000" dirty="0"/>
            </a:br>
            <a:r>
              <a:rPr lang="en-GB" sz="2000" dirty="0"/>
              <a:t>Used to laugh and call him names,</a:t>
            </a:r>
            <a:br>
              <a:rPr lang="en-GB" sz="2000" dirty="0"/>
            </a:br>
            <a:r>
              <a:rPr lang="en-GB" sz="2000" dirty="0"/>
              <a:t>They never let poor Rudolph</a:t>
            </a:r>
            <a:br>
              <a:rPr lang="en-GB" sz="2000" dirty="0"/>
            </a:br>
            <a:r>
              <a:rPr lang="en-GB" sz="2000" dirty="0"/>
              <a:t>Join in any reindeer </a:t>
            </a:r>
            <a:r>
              <a:rPr lang="en-GB" sz="2000" dirty="0" smtClean="0"/>
              <a:t>games.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1556792"/>
            <a:ext cx="3960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Then one foggy Christmas Eve,</a:t>
            </a:r>
            <a:br>
              <a:rPr lang="en-GB" sz="2000" dirty="0"/>
            </a:br>
            <a:r>
              <a:rPr lang="en-GB" sz="2000" dirty="0"/>
              <a:t>Santa came to say,</a:t>
            </a:r>
            <a:br>
              <a:rPr lang="en-GB" sz="2000" dirty="0"/>
            </a:br>
            <a:r>
              <a:rPr lang="en-GB" sz="2000" dirty="0"/>
              <a:t>Rudolph with your nose so bright,</a:t>
            </a:r>
            <a:br>
              <a:rPr lang="en-GB" sz="2000" dirty="0"/>
            </a:br>
            <a:r>
              <a:rPr lang="en-GB" sz="2000" dirty="0"/>
              <a:t>Won't you guide my sleigh tonight</a:t>
            </a:r>
          </a:p>
          <a:p>
            <a:r>
              <a:rPr lang="en-GB" sz="2000" dirty="0"/>
              <a:t>Then how all the reindeer loved him,</a:t>
            </a:r>
            <a:br>
              <a:rPr lang="en-GB" sz="2000" dirty="0"/>
            </a:br>
            <a:r>
              <a:rPr lang="en-GB" sz="2000" dirty="0"/>
              <a:t>As they shouted out with glee,</a:t>
            </a:r>
            <a:br>
              <a:rPr lang="en-GB" sz="2000" dirty="0"/>
            </a:br>
            <a:r>
              <a:rPr lang="en-GB" sz="2000" dirty="0"/>
              <a:t>Rudolph the red-nose Reindeer</a:t>
            </a:r>
            <a:br>
              <a:rPr lang="en-GB" sz="2000" dirty="0"/>
            </a:br>
            <a:r>
              <a:rPr lang="en-GB" sz="2000" dirty="0"/>
              <a:t>You'll go down in history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483768" y="2852936"/>
            <a:ext cx="72008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16445" y="4077072"/>
            <a:ext cx="72008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24128" y="1916832"/>
            <a:ext cx="72008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516216" y="4419114"/>
            <a:ext cx="72008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308304" y="3789040"/>
            <a:ext cx="648072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74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196"/>
            <a:ext cx="8229600" cy="922114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Round 11: Christmas meal – name the item</a:t>
            </a:r>
            <a:endParaRPr lang="en-GB" sz="32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in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256490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pic>
        <p:nvPicPr>
          <p:cNvPr id="4100" name="Picture 4" descr="Bacon wrapped almond-stuffed da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999" y="764704"/>
            <a:ext cx="1800200" cy="239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28184" y="606193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421722" y="510663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508104" y="353626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563888" y="316693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pic>
        <p:nvPicPr>
          <p:cNvPr id="4102" name="Picture 6" descr="PastinakePflanzegeernt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64704"/>
            <a:ext cx="1662305" cy="27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ûche de Noël chocolat framboise mais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54389"/>
            <a:ext cx="3298447" cy="236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upload.wikimedia.org/wikipedia/commons/thumb/c/c2/Brandy_butter.jpg/1920px-Brandy_butt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42" y="4168587"/>
            <a:ext cx="2834629" cy="189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00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196"/>
            <a:ext cx="8229600" cy="922114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Christmas meal – name the item</a:t>
            </a:r>
            <a:endParaRPr lang="en-GB" sz="32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in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16378" y="328441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2=Pigs </a:t>
            </a:r>
            <a:r>
              <a:rPr lang="en-GB" dirty="0" smtClean="0"/>
              <a:t>In Blanket</a:t>
            </a:r>
            <a:endParaRPr lang="en-GB" dirty="0"/>
          </a:p>
        </p:txBody>
      </p:sp>
      <p:pic>
        <p:nvPicPr>
          <p:cNvPr id="4100" name="Picture 4" descr="Bacon wrapped almond-stuffed da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999" y="764704"/>
            <a:ext cx="1800200" cy="239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08104" y="616530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5=Brandy Butter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364514" y="587727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4=Yule log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174542" y="366812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3=Parsnips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10661" y="279646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1=Sausage Roll</a:t>
            </a:r>
            <a:endParaRPr lang="en-GB" dirty="0"/>
          </a:p>
        </p:txBody>
      </p:sp>
      <p:pic>
        <p:nvPicPr>
          <p:cNvPr id="4102" name="Picture 6" descr="PastinakePflanzegeernt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64704"/>
            <a:ext cx="1662305" cy="27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ûche de Noël chocolat framboise mais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54389"/>
            <a:ext cx="3298447" cy="236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upload.wikimedia.org/wikipedia/commons/thumb/c/c2/Brandy_butter.jpg/1920px-Brandy_butt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42" y="4168587"/>
            <a:ext cx="2834629" cy="189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99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07" y="764704"/>
            <a:ext cx="8768139" cy="515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2575" y="170080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G</a:t>
            </a:r>
            <a:r>
              <a:rPr lang="en-GB" dirty="0" smtClean="0">
                <a:solidFill>
                  <a:schemeClr val="bg1"/>
                </a:solidFill>
              </a:rPr>
              <a:t>ive your answers to 5 </a:t>
            </a:r>
            <a:r>
              <a:rPr lang="en-GB" dirty="0" err="1" smtClean="0">
                <a:solidFill>
                  <a:schemeClr val="bg1"/>
                </a:solidFill>
              </a:rPr>
              <a:t>d.p.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7393" y="-243408"/>
            <a:ext cx="8229600" cy="1143000"/>
          </a:xfrm>
        </p:spPr>
        <p:txBody>
          <a:bodyPr/>
          <a:lstStyle/>
          <a:p>
            <a:r>
              <a:rPr lang="en-GB" dirty="0" smtClean="0"/>
              <a:t>Round 12: A Christmas Trapezium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908720"/>
            <a:ext cx="36004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438117" y="2918437"/>
            <a:ext cx="257094" cy="2945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438117" y="3717032"/>
            <a:ext cx="257094" cy="2945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433211" y="4941168"/>
            <a:ext cx="257094" cy="2945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433211" y="5626910"/>
            <a:ext cx="257094" cy="2945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31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a) 14.09403, 23.62434, 36.80197</a:t>
                </a:r>
              </a:p>
              <a:p>
                <a:pPr marL="0" indent="0">
                  <a:buNone/>
                </a:pPr>
                <a:r>
                  <a:rPr lang="en-GB" dirty="0" smtClean="0"/>
                  <a:t>b) 110.6</a:t>
                </a:r>
              </a:p>
              <a:p>
                <a:pPr marL="0" indent="0">
                  <a:buNone/>
                </a:pPr>
                <a:r>
                  <a:rPr lang="en-GB" dirty="0" smtClean="0"/>
                  <a:t>c) 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 smtClean="0"/>
                  <a:t>, a = 1, b = 4</a:t>
                </a:r>
              </a:p>
              <a:p>
                <a:pPr marL="0" indent="0">
                  <a:buNone/>
                </a:pPr>
                <a:r>
                  <a:rPr lang="en-GB" dirty="0" smtClean="0"/>
                  <a:t>d) 109.2 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56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Round 13: Name the Maths teacher</a:t>
            </a:r>
            <a:endParaRPr lang="en-GB" dirty="0"/>
          </a:p>
        </p:txBody>
      </p:sp>
      <p:pic>
        <p:nvPicPr>
          <p:cNvPr id="4" name="Picture 3" descr="C:\Users\m.macve.BHA.013\AppData\Local\Microsoft\Windows\Temporary Internet Files\Content.Word\P10609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044" y="2924944"/>
            <a:ext cx="1312071" cy="1576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m.macve.BHA.013\AppData\Local\Microsoft\Windows\Temporary Internet Files\Content.Word\P10609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44" y="1231860"/>
            <a:ext cx="1322183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m.macve.BHA.013\AppData\Local\Microsoft\Windows\Temporary Internet Files\Content.Word\P106095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43" y="2924944"/>
            <a:ext cx="1348095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m.macve.BHA.013\AppData\Local\Microsoft\Windows\Temporary Internet Files\Content.Word\P106096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124" y="2916852"/>
            <a:ext cx="1577518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m.macve.BHA.013\AppData\Local\Microsoft\Windows\Temporary Internet Files\Content.Word\P106096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454" y="2924944"/>
            <a:ext cx="1251397" cy="159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m.macve.BHA.013\AppData\Local\Microsoft\Windows\Temporary Internet Files\Content.Word\P106096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379" y="1193268"/>
            <a:ext cx="1429625" cy="160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m.macve.BHA.013\AppData\Local\Microsoft\Windows\Temporary Internet Files\Content.Word\P106096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545" y="2893518"/>
            <a:ext cx="1166706" cy="1643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:\Users\m.macve.BHA.013\AppData\Local\Microsoft\Windows\Temporary Internet Files\Content.Word\P1060909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324" y="4614340"/>
            <a:ext cx="1291845" cy="1677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C:\Users\m.macve.BHA.013\AppData\Local\Microsoft\Windows\Temporary Internet Files\Content.Word\P1060918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324" y="1193268"/>
            <a:ext cx="1291845" cy="162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C:\Users\m.macve.BHA.013\AppData\Local\Microsoft\Windows\Temporary Internet Files\Content.Word\P1060935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936" y="4628619"/>
            <a:ext cx="1371480" cy="161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:\Users\m.macve.BHA.013\AppData\Local\Microsoft\Windows\Temporary Internet Files\Content.Word\P1060939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570" y="1193268"/>
            <a:ext cx="1543072" cy="162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C:\Users\m.macve.BHA.013\AppData\Local\Microsoft\Windows\Temporary Internet Files\Content.Word\P1060940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461" y="4628619"/>
            <a:ext cx="1482083" cy="1677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C:\Users\m.macve.BHA.013\AppData\Local\Microsoft\Windows\Temporary Internet Files\Content.Word\P1060966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6" y="1193268"/>
            <a:ext cx="1346830" cy="1661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C:\Users\m.macve.BHA.013\AppData\Local\Microsoft\Windows\Temporary Internet Files\Content.Word\P1060967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421" y="1193268"/>
            <a:ext cx="1245709" cy="159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C:\Users\m.macve.BHA.013\AppData\Local\Microsoft\Windows\Temporary Internet Files\Content.Word\P1060910.jp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5" y="2924944"/>
            <a:ext cx="1368951" cy="161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C:\Users\m.macve.BHA.013\AppData\Local\Microsoft\Windows\Temporary Internet Files\Content.Word\P1060938.jp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587" y="4602248"/>
            <a:ext cx="1348095" cy="160534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222488" y="2556094"/>
            <a:ext cx="83422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1                              2                           3                           4                         5                    6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        </a:t>
            </a:r>
          </a:p>
          <a:p>
            <a:endParaRPr lang="en-GB" dirty="0"/>
          </a:p>
          <a:p>
            <a:r>
              <a:rPr lang="en-GB" dirty="0" smtClean="0"/>
              <a:t>        7                               8                          9                         10                       11                  12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                                         </a:t>
            </a:r>
          </a:p>
          <a:p>
            <a:r>
              <a:rPr lang="en-GB" dirty="0"/>
              <a:t>	</a:t>
            </a:r>
            <a:r>
              <a:rPr lang="en-GB" dirty="0" smtClean="0"/>
              <a:t>                      13                        14                       15                       16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15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Name the Maths teacher</a:t>
            </a:r>
            <a:endParaRPr lang="en-GB" dirty="0"/>
          </a:p>
        </p:txBody>
      </p:sp>
      <p:pic>
        <p:nvPicPr>
          <p:cNvPr id="4" name="Picture 3" descr="C:\Users\m.macve.BHA.013\AppData\Local\Microsoft\Windows\Temporary Internet Files\Content.Word\P10609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044" y="2924944"/>
            <a:ext cx="1312071" cy="1576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m.macve.BHA.013\AppData\Local\Microsoft\Windows\Temporary Internet Files\Content.Word\P10609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44" y="1231860"/>
            <a:ext cx="1322183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m.macve.BHA.013\AppData\Local\Microsoft\Windows\Temporary Internet Files\Content.Word\P106095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43" y="2924944"/>
            <a:ext cx="1348095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m.macve.BHA.013\AppData\Local\Microsoft\Windows\Temporary Internet Files\Content.Word\P106096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124" y="2916852"/>
            <a:ext cx="1577518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m.macve.BHA.013\AppData\Local\Microsoft\Windows\Temporary Internet Files\Content.Word\P106096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454" y="2924944"/>
            <a:ext cx="1251397" cy="159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m.macve.BHA.013\AppData\Local\Microsoft\Windows\Temporary Internet Files\Content.Word\P106096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379" y="1193268"/>
            <a:ext cx="1429625" cy="160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m.macve.BHA.013\AppData\Local\Microsoft\Windows\Temporary Internet Files\Content.Word\P106096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545" y="2893518"/>
            <a:ext cx="1166706" cy="1643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:\Users\m.macve.BHA.013\AppData\Local\Microsoft\Windows\Temporary Internet Files\Content.Word\P1060909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324" y="4614340"/>
            <a:ext cx="1291845" cy="1677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C:\Users\m.macve.BHA.013\AppData\Local\Microsoft\Windows\Temporary Internet Files\Content.Word\P1060918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324" y="1193268"/>
            <a:ext cx="1291845" cy="162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C:\Users\m.macve.BHA.013\AppData\Local\Microsoft\Windows\Temporary Internet Files\Content.Word\P1060935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936" y="4628619"/>
            <a:ext cx="1371480" cy="161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:\Users\m.macve.BHA.013\AppData\Local\Microsoft\Windows\Temporary Internet Files\Content.Word\P1060939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570" y="1193268"/>
            <a:ext cx="1543072" cy="162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C:\Users\m.macve.BHA.013\AppData\Local\Microsoft\Windows\Temporary Internet Files\Content.Word\P1060940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461" y="4628619"/>
            <a:ext cx="1482083" cy="1677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C:\Users\m.macve.BHA.013\AppData\Local\Microsoft\Windows\Temporary Internet Files\Content.Word\P1060966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6" y="1193268"/>
            <a:ext cx="1346830" cy="1661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C:\Users\m.macve.BHA.013\AppData\Local\Microsoft\Windows\Temporary Internet Files\Content.Word\P1060967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421" y="1193268"/>
            <a:ext cx="1245709" cy="159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C:\Users\m.macve.BHA.013\AppData\Local\Microsoft\Windows\Temporary Internet Files\Content.Word\P1060910.jp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5" y="2924944"/>
            <a:ext cx="1368951" cy="161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C:\Users\m.macve.BHA.013\AppData\Local\Microsoft\Windows\Temporary Internet Files\Content.Word\P1060938.jp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587" y="4602248"/>
            <a:ext cx="1348095" cy="160534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222488" y="2556094"/>
            <a:ext cx="89215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1 Mick                      2 Ingrid               3 Mark              4 Ronnie               5 Grace           6 Kim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        </a:t>
            </a:r>
          </a:p>
          <a:p>
            <a:endParaRPr lang="en-GB" dirty="0"/>
          </a:p>
          <a:p>
            <a:r>
              <a:rPr lang="en-GB" dirty="0" smtClean="0"/>
              <a:t>        7 Scott                  8 </a:t>
            </a:r>
            <a:r>
              <a:rPr lang="en-GB" dirty="0" err="1" smtClean="0"/>
              <a:t>Dea</a:t>
            </a:r>
            <a:r>
              <a:rPr lang="en-GB" dirty="0" smtClean="0"/>
              <a:t>                 9 Dave                  10 Mark             11 Tarquin       12 Stella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                                         </a:t>
            </a:r>
          </a:p>
          <a:p>
            <a:r>
              <a:rPr lang="en-GB" dirty="0"/>
              <a:t>	</a:t>
            </a:r>
            <a:r>
              <a:rPr lang="en-GB" dirty="0" smtClean="0"/>
              <a:t>                    13 Angela            14 James           15 Vivien            16 Gary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41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86946"/>
            <a:ext cx="8536937" cy="273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580112" y="1196752"/>
            <a:ext cx="252028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91680" y="2852936"/>
            <a:ext cx="216024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69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Round 2: Name the student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5"/>
            <a:ext cx="1548993" cy="182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513" y="1412776"/>
            <a:ext cx="2467669" cy="17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380" y="1284337"/>
            <a:ext cx="1325687" cy="221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02577"/>
            <a:ext cx="1412875" cy="322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09528"/>
            <a:ext cx="1584325" cy="286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36839" y="1628800"/>
            <a:ext cx="880716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36838" y="188720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1                              2                                    3                                 4                                 5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39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Round 2: Name the student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5"/>
            <a:ext cx="1548993" cy="182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513" y="1412776"/>
            <a:ext cx="2467669" cy="17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380" y="1284337"/>
            <a:ext cx="1325687" cy="221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02577"/>
            <a:ext cx="1412875" cy="322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09528"/>
            <a:ext cx="1584325" cy="286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4780" y="4468470"/>
            <a:ext cx="8779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1=Max                   2=Dan                             3=</a:t>
            </a:r>
            <a:r>
              <a:rPr lang="en-GB" dirty="0" err="1" smtClean="0"/>
              <a:t>Yassine</a:t>
            </a:r>
            <a:r>
              <a:rPr lang="en-GB" dirty="0" smtClean="0"/>
              <a:t>                   4=Matt                  5=Liam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60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3808"/>
            <a:ext cx="7154466" cy="57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60232" y="4077072"/>
            <a:ext cx="864096" cy="10801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588224" y="3933056"/>
            <a:ext cx="864096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588224" y="6090176"/>
            <a:ext cx="864096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9381" y="2686793"/>
                <a:ext cx="6970971" cy="3538148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chemeClr val="bg1"/>
                    </a:solidFill>
                  </a:rPr>
                  <a:t>Santa throws a cricket ball down a chimney giving it an initial velocity of 22 ms</a:t>
                </a:r>
                <a:r>
                  <a:rPr lang="en-GB" baseline="30000" dirty="0">
                    <a:solidFill>
                      <a:schemeClr val="bg1"/>
                    </a:solidFill>
                  </a:rPr>
                  <a:t>-1</a:t>
                </a:r>
                <a:r>
                  <a:rPr lang="en-GB" dirty="0">
                    <a:solidFill>
                      <a:schemeClr val="bg1"/>
                    </a:solidFill>
                  </a:rPr>
                  <a:t> at an angle of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1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to the horizontal where sin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1"/>
                        </a:solidFill>
                        <a:latin typeface="Cambria Math"/>
                      </a:rPr>
                      <m:t>𝛼</m:t>
                    </m:r>
                    <m:r>
                      <a:rPr lang="en-GB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schemeClr val="bg1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GB" i="1">
                            <a:solidFill>
                              <a:schemeClr val="bg1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. When Santa throws the ball he is 1.6 metres above ground as shown in the diagram.</a:t>
                </a:r>
              </a:p>
              <a:p>
                <a:pPr lvl="0"/>
                <a:r>
                  <a:rPr lang="en-GB" dirty="0" smtClean="0">
                    <a:solidFill>
                      <a:schemeClr val="bg1"/>
                    </a:solidFill>
                  </a:rPr>
                  <a:t>a) Find</a:t>
                </a:r>
                <a:r>
                  <a:rPr lang="en-GB" dirty="0">
                    <a:solidFill>
                      <a:schemeClr val="bg1"/>
                    </a:solidFill>
                  </a:rPr>
                  <a:t>, correct to  3 </a:t>
                </a:r>
                <a:r>
                  <a:rPr lang="en-GB" dirty="0" err="1">
                    <a:solidFill>
                      <a:schemeClr val="bg1"/>
                    </a:solidFill>
                  </a:rPr>
                  <a:t>s.f</a:t>
                </a:r>
                <a:r>
                  <a:rPr lang="en-GB" dirty="0">
                    <a:solidFill>
                      <a:schemeClr val="bg1"/>
                    </a:solidFill>
                  </a:rPr>
                  <a:t> the maximum height above the ground reached by the ball</a:t>
                </a:r>
              </a:p>
              <a:p>
                <a:r>
                  <a:rPr lang="en-GB" dirty="0">
                    <a:solidFill>
                      <a:schemeClr val="bg1"/>
                    </a:solidFill>
                  </a:rPr>
                  <a:t>The ball is intercepted by a child when it is 0.2 metres above the ground (It’s a slanted chimney, in case you were worrying).</a:t>
                </a:r>
              </a:p>
              <a:p>
                <a:pPr lvl="0"/>
                <a:r>
                  <a:rPr lang="en-GB" dirty="0" smtClean="0">
                    <a:solidFill>
                      <a:schemeClr val="bg1"/>
                    </a:solidFill>
                  </a:rPr>
                  <a:t>b) Find </a:t>
                </a:r>
                <a:r>
                  <a:rPr lang="en-GB" dirty="0">
                    <a:solidFill>
                      <a:schemeClr val="bg1"/>
                    </a:solidFill>
                  </a:rPr>
                  <a:t>the length of time that the ball is in the air.</a:t>
                </a:r>
              </a:p>
              <a:p>
                <a:r>
                  <a:rPr lang="en-GB" dirty="0">
                    <a:solidFill>
                      <a:schemeClr val="bg1"/>
                    </a:solidFill>
                  </a:rPr>
                  <a:t>Assuming that the child who caught the ball ran at a constant speed of 6 ms</a:t>
                </a:r>
                <a:r>
                  <a:rPr lang="en-GB" baseline="30000" dirty="0">
                    <a:solidFill>
                      <a:schemeClr val="bg1"/>
                    </a:solidFill>
                  </a:rPr>
                  <a:t>-1</a:t>
                </a:r>
                <a:r>
                  <a:rPr lang="en-GB" dirty="0">
                    <a:solidFill>
                      <a:schemeClr val="bg1"/>
                    </a:solidFill>
                  </a:rPr>
                  <a:t> in his excitement on Christmas Day morning, </a:t>
                </a:r>
              </a:p>
              <a:p>
                <a:pPr lvl="0"/>
                <a:r>
                  <a:rPr lang="en-GB" dirty="0" smtClean="0">
                    <a:solidFill>
                      <a:schemeClr val="bg1"/>
                    </a:solidFill>
                  </a:rPr>
                  <a:t>c) Find</a:t>
                </a:r>
                <a:r>
                  <a:rPr lang="en-GB" dirty="0">
                    <a:solidFill>
                      <a:schemeClr val="bg1"/>
                    </a:solidFill>
                  </a:rPr>
                  <a:t>, correct to 3 </a:t>
                </a:r>
                <a:r>
                  <a:rPr lang="en-GB" dirty="0" err="1">
                    <a:solidFill>
                      <a:schemeClr val="bg1"/>
                    </a:solidFill>
                  </a:rPr>
                  <a:t>s.f.</a:t>
                </a:r>
                <a:r>
                  <a:rPr lang="en-GB" dirty="0">
                    <a:solidFill>
                      <a:schemeClr val="bg1"/>
                    </a:solidFill>
                  </a:rPr>
                  <a:t>,  the maximum distance that the child could have been from the ball when Santa threw it.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81" y="2686793"/>
                <a:ext cx="6970971" cy="3538148"/>
              </a:xfrm>
              <a:prstGeom prst="rect">
                <a:avLst/>
              </a:prstGeom>
              <a:blipFill rotWithShape="1">
                <a:blip r:embed="rId3"/>
                <a:stretch>
                  <a:fillRect l="-699" t="-862" r="-699" b="-1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128453" y="0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FF00"/>
                </a:solidFill>
              </a:rPr>
              <a:t>Round 3: Santa’s ball</a:t>
            </a:r>
            <a:endParaRPr lang="en-GB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8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600"/>
            <a:ext cx="70580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220072" y="1340768"/>
            <a:ext cx="72008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83968" y="2852936"/>
            <a:ext cx="864096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96136" y="3933056"/>
            <a:ext cx="864096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31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65249"/>
            <a:ext cx="7056784" cy="49857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332656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Round 4: Put these jokes in order, funniest first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1556792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1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1693398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2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1697596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3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1628032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4</a:t>
            </a:r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4000" dirty="0" smtClean="0">
                <a:solidFill>
                  <a:srgbClr val="FFC000"/>
                </a:solidFill>
              </a:rPr>
              <a:t>4	3	2	1</a:t>
            </a:r>
            <a:endParaRPr lang="en-GB" sz="2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8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880</Words>
  <Application>Microsoft Office PowerPoint</Application>
  <PresentationFormat>On-screen Show (4:3)</PresentationFormat>
  <Paragraphs>158</Paragraphs>
  <Slides>28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Christmas Quiz</vt:lpstr>
      <vt:lpstr>PowerPoint Presentation</vt:lpstr>
      <vt:lpstr>PowerPoint Presentation</vt:lpstr>
      <vt:lpstr>Round 2: Name the student</vt:lpstr>
      <vt:lpstr>Round 2: Name the student</vt:lpstr>
      <vt:lpstr>PowerPoint Presentation</vt:lpstr>
      <vt:lpstr>PowerPoint Presentation</vt:lpstr>
      <vt:lpstr>PowerPoint Presentation</vt:lpstr>
      <vt:lpstr>Answers</vt:lpstr>
      <vt:lpstr>Round 5: Santa’s sleigh</vt:lpstr>
      <vt:lpstr>Trigonometry answers</vt:lpstr>
      <vt:lpstr>Round 6: Rudolph’s nose</vt:lpstr>
      <vt:lpstr>Answers</vt:lpstr>
      <vt:lpstr>Round 7: Match the Christmas jokes to the punchlines</vt:lpstr>
      <vt:lpstr>Answers</vt:lpstr>
      <vt:lpstr>Round 8: Name the artist</vt:lpstr>
      <vt:lpstr>PowerPoint Presentation</vt:lpstr>
      <vt:lpstr>Name the artist answers</vt:lpstr>
      <vt:lpstr>Round 9: Name the Christmas plant</vt:lpstr>
      <vt:lpstr>Name the Christmas plant</vt:lpstr>
      <vt:lpstr>Round 10: Rudolph The Red Nosed Reindeer</vt:lpstr>
      <vt:lpstr>Rudolph The Red Nosed Reindeer</vt:lpstr>
      <vt:lpstr>Round 11: Christmas meal – name the item</vt:lpstr>
      <vt:lpstr>Christmas meal – name the item</vt:lpstr>
      <vt:lpstr>Round 12: A Christmas Trapezium</vt:lpstr>
      <vt:lpstr>Answers</vt:lpstr>
      <vt:lpstr>Round 13: Name the Maths teacher</vt:lpstr>
      <vt:lpstr>Name the Maths teacher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Quiz</dc:title>
  <dc:creator>Mick and Roo</dc:creator>
  <cp:lastModifiedBy>USER</cp:lastModifiedBy>
  <cp:revision>85</cp:revision>
  <dcterms:created xsi:type="dcterms:W3CDTF">2013-12-14T17:01:38Z</dcterms:created>
  <dcterms:modified xsi:type="dcterms:W3CDTF">2017-12-14T10:57:05Z</dcterms:modified>
</cp:coreProperties>
</file>