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4" r:id="rId5"/>
    <p:sldId id="270" r:id="rId6"/>
    <p:sldId id="258" r:id="rId7"/>
    <p:sldId id="275" r:id="rId8"/>
    <p:sldId id="273" r:id="rId9"/>
    <p:sldId id="269" r:id="rId10"/>
    <p:sldId id="271" r:id="rId11"/>
    <p:sldId id="259" r:id="rId12"/>
    <p:sldId id="260" r:id="rId13"/>
    <p:sldId id="261" r:id="rId14"/>
    <p:sldId id="262" r:id="rId15"/>
    <p:sldId id="263" r:id="rId16"/>
    <p:sldId id="268" r:id="rId17"/>
    <p:sldId id="264" r:id="rId18"/>
    <p:sldId id="265"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9522A0-30E7-434F-95F8-269A975AC8C6}"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276300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9522A0-30E7-434F-95F8-269A975AC8C6}"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21382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9522A0-30E7-434F-95F8-269A975AC8C6}"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1497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9522A0-30E7-434F-95F8-269A975AC8C6}"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371452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522A0-30E7-434F-95F8-269A975AC8C6}"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123675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9522A0-30E7-434F-95F8-269A975AC8C6}"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47927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9522A0-30E7-434F-95F8-269A975AC8C6}" type="datetimeFigureOut">
              <a:rPr lang="en-GB" smtClean="0"/>
              <a:t>21/09/2017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105526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9522A0-30E7-434F-95F8-269A975AC8C6}" type="datetimeFigureOut">
              <a:rPr lang="en-GB" smtClean="0"/>
              <a:t>21/09/2017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419907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522A0-30E7-434F-95F8-269A975AC8C6}" type="datetimeFigureOut">
              <a:rPr lang="en-GB" smtClean="0"/>
              <a:t>21/09/2017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3044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522A0-30E7-434F-95F8-269A975AC8C6}"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426461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522A0-30E7-434F-95F8-269A975AC8C6}"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E80CA-D4E1-4C12-B407-FF7597024EA5}" type="slidenum">
              <a:rPr lang="en-GB" smtClean="0"/>
              <a:t>‹#›</a:t>
            </a:fld>
            <a:endParaRPr lang="en-GB"/>
          </a:p>
        </p:txBody>
      </p:sp>
    </p:spTree>
    <p:extLst>
      <p:ext uri="{BB962C8B-B14F-4D97-AF65-F5344CB8AC3E}">
        <p14:creationId xmlns:p14="http://schemas.microsoft.com/office/powerpoint/2010/main" val="38804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522A0-30E7-434F-95F8-269A975AC8C6}" type="datetimeFigureOut">
              <a:rPr lang="en-GB" smtClean="0"/>
              <a:t>21/09/2017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E80CA-D4E1-4C12-B407-FF7597024EA5}" type="slidenum">
              <a:rPr lang="en-GB" smtClean="0"/>
              <a:t>‹#›</a:t>
            </a:fld>
            <a:endParaRPr lang="en-GB"/>
          </a:p>
        </p:txBody>
      </p:sp>
    </p:spTree>
    <p:extLst>
      <p:ext uri="{BB962C8B-B14F-4D97-AF65-F5344CB8AC3E}">
        <p14:creationId xmlns:p14="http://schemas.microsoft.com/office/powerpoint/2010/main" val="774937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ickmacve.com/m3.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M3</a:t>
            </a:r>
            <a:endParaRPr lang="en-GB" dirty="0"/>
          </a:p>
        </p:txBody>
      </p:sp>
    </p:spTree>
    <p:extLst>
      <p:ext uri="{BB962C8B-B14F-4D97-AF65-F5344CB8AC3E}">
        <p14:creationId xmlns:p14="http://schemas.microsoft.com/office/powerpoint/2010/main" val="2601401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M3 </a:t>
            </a:r>
            <a:endParaRPr lang="en-GB" dirty="0"/>
          </a:p>
        </p:txBody>
      </p:sp>
      <p:sp>
        <p:nvSpPr>
          <p:cNvPr id="3" name="Content Placeholder 2"/>
          <p:cNvSpPr>
            <a:spLocks noGrp="1"/>
          </p:cNvSpPr>
          <p:nvPr>
            <p:ph idx="1"/>
          </p:nvPr>
        </p:nvSpPr>
        <p:spPr/>
        <p:txBody>
          <a:bodyPr/>
          <a:lstStyle/>
          <a:p>
            <a:r>
              <a:rPr lang="en-GB" dirty="0" smtClean="0"/>
              <a:t>Students will have to pay to enter the M3 module. This is the current situation. Financial worries should be approached in the normal way – have a quiet work with Mick, or your tutor or Student services</a:t>
            </a:r>
          </a:p>
          <a:p>
            <a:pPr marL="0" indent="0">
              <a:buNone/>
            </a:pPr>
            <a:endParaRPr lang="en-GB" dirty="0"/>
          </a:p>
        </p:txBody>
      </p:sp>
    </p:spTree>
    <p:extLst>
      <p:ext uri="{BB962C8B-B14F-4D97-AF65-F5344CB8AC3E}">
        <p14:creationId xmlns:p14="http://schemas.microsoft.com/office/powerpoint/2010/main" val="834861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M3</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780208" cy="225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4311134"/>
            <a:ext cx="5867400" cy="584775"/>
          </a:xfrm>
          <a:prstGeom prst="rect">
            <a:avLst/>
          </a:prstGeom>
          <a:noFill/>
        </p:spPr>
        <p:txBody>
          <a:bodyPr wrap="square" rtlCol="0">
            <a:spAutoFit/>
          </a:bodyPr>
          <a:lstStyle/>
          <a:p>
            <a:r>
              <a:rPr lang="en-GB" sz="3200" dirty="0" smtClean="0"/>
              <a:t>I don’t recommend doing this</a:t>
            </a:r>
            <a:endParaRPr lang="en-GB" sz="3200" dirty="0"/>
          </a:p>
        </p:txBody>
      </p:sp>
    </p:spTree>
    <p:extLst>
      <p:ext uri="{BB962C8B-B14F-4D97-AF65-F5344CB8AC3E}">
        <p14:creationId xmlns:p14="http://schemas.microsoft.com/office/powerpoint/2010/main" val="3044520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6019799" cy="642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876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1678" y="152400"/>
            <a:ext cx="8149544"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90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994" y="76200"/>
            <a:ext cx="842287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75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61" y="228600"/>
            <a:ext cx="872909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579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09482"/>
            <a:ext cx="8763000" cy="279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243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00" y="228600"/>
            <a:ext cx="7699874"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243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65294"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243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69977" cy="416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243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M3 workshop</a:t>
            </a:r>
            <a:endParaRPr lang="en-GB" dirty="0"/>
          </a:p>
        </p:txBody>
      </p:sp>
      <p:sp>
        <p:nvSpPr>
          <p:cNvPr id="3" name="Content Placeholder 2"/>
          <p:cNvSpPr>
            <a:spLocks noGrp="1"/>
          </p:cNvSpPr>
          <p:nvPr>
            <p:ph idx="1"/>
          </p:nvPr>
        </p:nvSpPr>
        <p:spPr/>
        <p:txBody>
          <a:bodyPr/>
          <a:lstStyle/>
          <a:p>
            <a:r>
              <a:rPr lang="en-GB" dirty="0" smtClean="0"/>
              <a:t>Every Friday 11:45 – 12:25</a:t>
            </a:r>
          </a:p>
          <a:p>
            <a:r>
              <a:rPr lang="en-GB" dirty="0" smtClean="0"/>
              <a:t>Room 5</a:t>
            </a:r>
          </a:p>
          <a:p>
            <a:r>
              <a:rPr lang="en-GB" dirty="0" smtClean="0"/>
              <a:t>The Plan is on the website </a:t>
            </a:r>
            <a:r>
              <a:rPr lang="en-GB" dirty="0" smtClean="0">
                <a:solidFill>
                  <a:srgbClr val="FFC000"/>
                </a:solidFill>
                <a:hlinkClick r:id="rId2"/>
              </a:rPr>
              <a:t>http://www.mickmacve.com/m3.html</a:t>
            </a:r>
            <a:endParaRPr lang="en-GB" dirty="0" smtClean="0">
              <a:solidFill>
                <a:srgbClr val="FFC000"/>
              </a:solidFill>
            </a:endParaRPr>
          </a:p>
          <a:p>
            <a:r>
              <a:rPr lang="en-GB" dirty="0" smtClean="0"/>
              <a:t>The Friday sessions will be used to work through questions</a:t>
            </a:r>
            <a:endParaRPr lang="en-GB" dirty="0"/>
          </a:p>
        </p:txBody>
      </p:sp>
    </p:spTree>
    <p:extLst>
      <p:ext uri="{BB962C8B-B14F-4D97-AF65-F5344CB8AC3E}">
        <p14:creationId xmlns:p14="http://schemas.microsoft.com/office/powerpoint/2010/main" val="2908825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07626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762000" y="838200"/>
            <a:ext cx="3048000" cy="2286000"/>
          </a:xfrm>
          <a:prstGeom prst="straightConnector1">
            <a:avLst/>
          </a:prstGeom>
          <a:ln w="793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785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7626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980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M3</a:t>
            </a:r>
            <a:endParaRPr lang="en-GB" dirty="0"/>
          </a:p>
        </p:txBody>
      </p:sp>
      <p:sp>
        <p:nvSpPr>
          <p:cNvPr id="3" name="Content Placeholder 2"/>
          <p:cNvSpPr>
            <a:spLocks noGrp="1"/>
          </p:cNvSpPr>
          <p:nvPr>
            <p:ph idx="1"/>
          </p:nvPr>
        </p:nvSpPr>
        <p:spPr>
          <a:xfrm>
            <a:off x="457200" y="1295400"/>
            <a:ext cx="8229600" cy="4830763"/>
          </a:xfrm>
        </p:spPr>
        <p:txBody>
          <a:bodyPr/>
          <a:lstStyle/>
          <a:p>
            <a:r>
              <a:rPr lang="en-GB" dirty="0" smtClean="0"/>
              <a:t>Students are expected to prepare for the lessons by watching the four videos</a:t>
            </a:r>
          </a:p>
          <a:p>
            <a:r>
              <a:rPr lang="en-GB" dirty="0" smtClean="0"/>
              <a:t>These videos must be watched before the lessons on </a:t>
            </a:r>
          </a:p>
          <a:p>
            <a:pPr lvl="1"/>
            <a:r>
              <a:rPr lang="en-GB" dirty="0" smtClean="0"/>
              <a:t>September 29</a:t>
            </a:r>
            <a:r>
              <a:rPr lang="en-GB" baseline="30000" dirty="0" smtClean="0"/>
              <a:t>th</a:t>
            </a:r>
            <a:endParaRPr lang="en-GB" dirty="0" smtClean="0"/>
          </a:p>
          <a:p>
            <a:pPr lvl="1"/>
            <a:r>
              <a:rPr lang="en-GB" dirty="0" smtClean="0"/>
              <a:t>October 13</a:t>
            </a:r>
            <a:r>
              <a:rPr lang="en-GB" baseline="30000" dirty="0" smtClean="0"/>
              <a:t>th</a:t>
            </a:r>
            <a:endParaRPr lang="en-GB" dirty="0" smtClean="0"/>
          </a:p>
          <a:p>
            <a:pPr lvl="1"/>
            <a:r>
              <a:rPr lang="en-GB" dirty="0" smtClean="0"/>
              <a:t>November 10</a:t>
            </a:r>
            <a:r>
              <a:rPr lang="en-GB" baseline="30000" dirty="0" smtClean="0"/>
              <a:t>th</a:t>
            </a:r>
            <a:endParaRPr lang="en-GB" dirty="0" smtClean="0"/>
          </a:p>
          <a:p>
            <a:pPr lvl="1"/>
            <a:r>
              <a:rPr lang="en-GB" dirty="0" smtClean="0"/>
              <a:t>December 8th</a:t>
            </a:r>
            <a:endParaRPr lang="en-GB" dirty="0"/>
          </a:p>
        </p:txBody>
      </p:sp>
    </p:spTree>
    <p:extLst>
      <p:ext uri="{BB962C8B-B14F-4D97-AF65-F5344CB8AC3E}">
        <p14:creationId xmlns:p14="http://schemas.microsoft.com/office/powerpoint/2010/main" val="40353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GB" dirty="0" smtClean="0"/>
              <a:t>M3</a:t>
            </a:r>
            <a:endParaRPr lang="en-GB" dirty="0"/>
          </a:p>
        </p:txBody>
      </p:sp>
      <p:sp>
        <p:nvSpPr>
          <p:cNvPr id="3" name="Content Placeholder 2"/>
          <p:cNvSpPr>
            <a:spLocks noGrp="1"/>
          </p:cNvSpPr>
          <p:nvPr>
            <p:ph idx="1"/>
          </p:nvPr>
        </p:nvSpPr>
        <p:spPr>
          <a:xfrm>
            <a:off x="457200" y="1219200"/>
            <a:ext cx="8229600" cy="4906963"/>
          </a:xfrm>
        </p:spPr>
        <p:txBody>
          <a:bodyPr>
            <a:normAutofit/>
          </a:bodyPr>
          <a:lstStyle/>
          <a:p>
            <a:r>
              <a:rPr lang="en-GB" dirty="0" smtClean="0"/>
              <a:t>Work not completed in the workshops must be completed outside of the lessons</a:t>
            </a:r>
          </a:p>
          <a:p>
            <a:r>
              <a:rPr lang="en-GB" dirty="0" smtClean="0"/>
              <a:t>There will be a Mock exam in March or April next year</a:t>
            </a:r>
          </a:p>
          <a:p>
            <a:r>
              <a:rPr lang="en-GB" dirty="0" smtClean="0"/>
              <a:t>email support </a:t>
            </a:r>
            <a:r>
              <a:rPr lang="en-GB" dirty="0" smtClean="0">
                <a:solidFill>
                  <a:srgbClr val="FFC000"/>
                </a:solidFill>
              </a:rPr>
              <a:t>m.macve@bhasvic.ac.uk</a:t>
            </a:r>
          </a:p>
          <a:p>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3114642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M3</a:t>
            </a:r>
            <a:endParaRPr lang="en-GB" dirty="0"/>
          </a:p>
        </p:txBody>
      </p:sp>
      <p:sp>
        <p:nvSpPr>
          <p:cNvPr id="3" name="Content Placeholder 2"/>
          <p:cNvSpPr>
            <a:spLocks noGrp="1"/>
          </p:cNvSpPr>
          <p:nvPr>
            <p:ph idx="1"/>
          </p:nvPr>
        </p:nvSpPr>
        <p:spPr/>
        <p:txBody>
          <a:bodyPr/>
          <a:lstStyle/>
          <a:p>
            <a:r>
              <a:rPr lang="en-GB" dirty="0" smtClean="0"/>
              <a:t>There are M3 textbooks in the library which can be taken out on whole year loans. These are very good and will help if you get stuck. You don’t need to bring them to the workshops</a:t>
            </a:r>
          </a:p>
          <a:p>
            <a:pPr marL="0" indent="0">
              <a:buNone/>
            </a:pPr>
            <a:endParaRPr lang="en-GB" dirty="0"/>
          </a:p>
        </p:txBody>
      </p:sp>
    </p:spTree>
    <p:extLst>
      <p:ext uri="{BB962C8B-B14F-4D97-AF65-F5344CB8AC3E}">
        <p14:creationId xmlns:p14="http://schemas.microsoft.com/office/powerpoint/2010/main" val="944095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610600" cy="432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0" y="3029507"/>
            <a:ext cx="2971800" cy="1200329"/>
          </a:xfrm>
          <a:prstGeom prst="rect">
            <a:avLst/>
          </a:prstGeom>
          <a:noFill/>
        </p:spPr>
        <p:txBody>
          <a:bodyPr wrap="square" rtlCol="0">
            <a:spAutoFit/>
          </a:bodyPr>
          <a:lstStyle/>
          <a:p>
            <a:r>
              <a:rPr lang="en-GB" dirty="0" smtClean="0">
                <a:solidFill>
                  <a:schemeClr val="bg1"/>
                </a:solidFill>
              </a:rPr>
              <a:t>These questions should be completed in the workshop. If not, they must be finished before next week’s workshop</a:t>
            </a:r>
            <a:endParaRPr lang="en-GB" dirty="0">
              <a:solidFill>
                <a:schemeClr val="bg1"/>
              </a:solidFill>
            </a:endParaRPr>
          </a:p>
        </p:txBody>
      </p:sp>
      <p:cxnSp>
        <p:nvCxnSpPr>
          <p:cNvPr id="6" name="Straight Arrow Connector 5"/>
          <p:cNvCxnSpPr/>
          <p:nvPr/>
        </p:nvCxnSpPr>
        <p:spPr>
          <a:xfrm flipH="1" flipV="1">
            <a:off x="4953000" y="1981200"/>
            <a:ext cx="1524000" cy="1143002"/>
          </a:xfrm>
          <a:prstGeom prst="straightConnector1">
            <a:avLst/>
          </a:prstGeom>
          <a:ln w="857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334000" y="3048000"/>
            <a:ext cx="838200" cy="152400"/>
          </a:xfrm>
          <a:prstGeom prst="straightConnector1">
            <a:avLst/>
          </a:prstGeom>
          <a:ln w="857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257800" y="3429000"/>
            <a:ext cx="914400" cy="533400"/>
          </a:xfrm>
          <a:prstGeom prst="straightConnector1">
            <a:avLst/>
          </a:prstGeom>
          <a:ln w="857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488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buFont typeface="Arial" charset="0"/>
              <a:buChar char="•"/>
            </a:pPr>
            <a:r>
              <a:rPr lang="en-GB" dirty="0" smtClean="0"/>
              <a:t>I hope that everyone who starts the course wants to continue with it, attends all the sessions and takes the exam</a:t>
            </a:r>
          </a:p>
          <a:p>
            <a:pPr>
              <a:buFont typeface="Arial" charset="0"/>
              <a:buChar char="•"/>
            </a:pPr>
            <a:r>
              <a:rPr lang="en-GB" dirty="0" smtClean="0"/>
              <a:t>However, it will be OK to drop out should you wish to do so</a:t>
            </a:r>
          </a:p>
          <a:p>
            <a:pPr>
              <a:buFont typeface="Arial" charset="0"/>
              <a:buChar char="•"/>
            </a:pPr>
            <a:r>
              <a:rPr lang="en-GB" dirty="0" smtClean="0"/>
              <a:t>But it won’t be OK to attend some sessions and miss others. Regular attendance will be expected.</a:t>
            </a:r>
          </a:p>
          <a:p>
            <a:pPr>
              <a:buFont typeface="Arial" charset="0"/>
              <a:buChar char="•"/>
            </a:pPr>
            <a:r>
              <a:rPr lang="en-GB" dirty="0" smtClean="0"/>
              <a:t>On the other hand, you can do your own thing if you don’t want to attend on Fridays. I would ask that you keep in touch via email so I know what’s going on </a:t>
            </a:r>
            <a:endParaRPr lang="en-GB" dirty="0"/>
          </a:p>
        </p:txBody>
      </p:sp>
    </p:spTree>
    <p:extLst>
      <p:ext uri="{BB962C8B-B14F-4D97-AF65-F5344CB8AC3E}">
        <p14:creationId xmlns:p14="http://schemas.microsoft.com/office/powerpoint/2010/main" val="2184547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287</Words>
  <Application>Microsoft Office PowerPoint</Application>
  <PresentationFormat>On-screen Show (4:3)</PresentationFormat>
  <Paragraphs>29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M3</vt:lpstr>
      <vt:lpstr>M3 workshop</vt:lpstr>
      <vt:lpstr>PowerPoint Presentation</vt:lpstr>
      <vt:lpstr>PowerPoint Presentation</vt:lpstr>
      <vt:lpstr>M3</vt:lpstr>
      <vt:lpstr>M3</vt:lpstr>
      <vt:lpstr>M3</vt:lpstr>
      <vt:lpstr>PowerPoint Presentation</vt:lpstr>
      <vt:lpstr>PowerPoint Presentation</vt:lpstr>
      <vt:lpstr>M3 </vt:lpstr>
      <vt:lpstr>M3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dc:title>
  <dc:creator>Mick and Roo</dc:creator>
  <cp:lastModifiedBy>Mick and Roo</cp:lastModifiedBy>
  <cp:revision>5</cp:revision>
  <dcterms:created xsi:type="dcterms:W3CDTF">2017-09-21T16:15:37Z</dcterms:created>
  <dcterms:modified xsi:type="dcterms:W3CDTF">2017-09-21T16:44:47Z</dcterms:modified>
</cp:coreProperties>
</file>